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6"/>
  </p:notesMasterIdLst>
  <p:sldIdLst>
    <p:sldId id="318" r:id="rId2"/>
    <p:sldId id="447" r:id="rId3"/>
    <p:sldId id="366" r:id="rId4"/>
    <p:sldId id="470" r:id="rId5"/>
    <p:sldId id="448" r:id="rId6"/>
    <p:sldId id="589" r:id="rId7"/>
    <p:sldId id="472" r:id="rId8"/>
    <p:sldId id="594" r:id="rId9"/>
    <p:sldId id="473" r:id="rId10"/>
    <p:sldId id="612" r:id="rId11"/>
    <p:sldId id="474" r:id="rId12"/>
    <p:sldId id="592" r:id="rId13"/>
    <p:sldId id="590" r:id="rId14"/>
    <p:sldId id="591" r:id="rId15"/>
    <p:sldId id="476" r:id="rId16"/>
    <p:sldId id="477" r:id="rId17"/>
    <p:sldId id="478" r:id="rId18"/>
    <p:sldId id="595" r:id="rId19"/>
    <p:sldId id="613" r:id="rId20"/>
    <p:sldId id="596" r:id="rId21"/>
    <p:sldId id="597" r:id="rId22"/>
    <p:sldId id="599" r:id="rId23"/>
    <p:sldId id="614" r:id="rId24"/>
    <p:sldId id="480" r:id="rId25"/>
    <p:sldId id="481" r:id="rId26"/>
    <p:sldId id="615" r:id="rId27"/>
    <p:sldId id="484" r:id="rId28"/>
    <p:sldId id="598" r:id="rId29"/>
    <p:sldId id="600" r:id="rId30"/>
    <p:sldId id="488" r:id="rId31"/>
    <p:sldId id="489" r:id="rId32"/>
    <p:sldId id="490" r:id="rId33"/>
    <p:sldId id="491" r:id="rId34"/>
    <p:sldId id="492" r:id="rId35"/>
    <p:sldId id="616" r:id="rId36"/>
    <p:sldId id="493" r:id="rId37"/>
    <p:sldId id="494" r:id="rId38"/>
    <p:sldId id="495" r:id="rId39"/>
    <p:sldId id="496" r:id="rId40"/>
    <p:sldId id="497" r:id="rId41"/>
    <p:sldId id="498" r:id="rId42"/>
    <p:sldId id="499" r:id="rId43"/>
    <p:sldId id="500" r:id="rId44"/>
    <p:sldId id="501" r:id="rId45"/>
    <p:sldId id="602" r:id="rId46"/>
    <p:sldId id="502" r:id="rId47"/>
    <p:sldId id="503" r:id="rId48"/>
    <p:sldId id="504" r:id="rId49"/>
    <p:sldId id="505" r:id="rId50"/>
    <p:sldId id="506" r:id="rId51"/>
    <p:sldId id="507" r:id="rId52"/>
    <p:sldId id="601" r:id="rId53"/>
    <p:sldId id="617" r:id="rId54"/>
    <p:sldId id="509" r:id="rId55"/>
    <p:sldId id="510" r:id="rId56"/>
    <p:sldId id="604" r:id="rId57"/>
    <p:sldId id="603" r:id="rId58"/>
    <p:sldId id="513" r:id="rId59"/>
    <p:sldId id="605" r:id="rId60"/>
    <p:sldId id="514" r:id="rId61"/>
    <p:sldId id="515" r:id="rId62"/>
    <p:sldId id="516" r:id="rId63"/>
    <p:sldId id="517" r:id="rId64"/>
    <p:sldId id="518" r:id="rId65"/>
    <p:sldId id="606" r:id="rId66"/>
    <p:sldId id="609" r:id="rId67"/>
    <p:sldId id="607" r:id="rId68"/>
    <p:sldId id="618" r:id="rId69"/>
    <p:sldId id="524" r:id="rId70"/>
    <p:sldId id="525" r:id="rId71"/>
    <p:sldId id="610" r:id="rId72"/>
    <p:sldId id="611" r:id="rId73"/>
    <p:sldId id="528" r:id="rId74"/>
    <p:sldId id="530" r:id="rId75"/>
    <p:sldId id="531" r:id="rId76"/>
    <p:sldId id="532" r:id="rId77"/>
    <p:sldId id="533" r:id="rId78"/>
    <p:sldId id="534" r:id="rId79"/>
    <p:sldId id="535" r:id="rId80"/>
    <p:sldId id="536" r:id="rId81"/>
    <p:sldId id="537" r:id="rId82"/>
    <p:sldId id="538" r:id="rId83"/>
    <p:sldId id="539" r:id="rId84"/>
    <p:sldId id="621" r:id="rId85"/>
    <p:sldId id="622" r:id="rId86"/>
    <p:sldId id="624" r:id="rId87"/>
    <p:sldId id="627" r:id="rId88"/>
    <p:sldId id="625" r:id="rId89"/>
    <p:sldId id="623" r:id="rId90"/>
    <p:sldId id="626" r:id="rId91"/>
    <p:sldId id="628" r:id="rId92"/>
    <p:sldId id="631" r:id="rId93"/>
    <p:sldId id="632" r:id="rId94"/>
    <p:sldId id="630" r:id="rId95"/>
    <p:sldId id="634" r:id="rId96"/>
    <p:sldId id="629" r:id="rId97"/>
    <p:sldId id="635" r:id="rId98"/>
    <p:sldId id="619" r:id="rId99"/>
    <p:sldId id="573" r:id="rId100"/>
    <p:sldId id="575" r:id="rId101"/>
    <p:sldId id="576" r:id="rId102"/>
    <p:sldId id="577" r:id="rId103"/>
    <p:sldId id="578" r:id="rId104"/>
    <p:sldId id="579" r:id="rId105"/>
    <p:sldId id="580" r:id="rId106"/>
    <p:sldId id="620" r:id="rId107"/>
    <p:sldId id="636" r:id="rId108"/>
    <p:sldId id="581" r:id="rId109"/>
    <p:sldId id="582" r:id="rId110"/>
    <p:sldId id="583" r:id="rId111"/>
    <p:sldId id="584" r:id="rId112"/>
    <p:sldId id="585" r:id="rId113"/>
    <p:sldId id="586" r:id="rId114"/>
    <p:sldId id="587" r:id="rId115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wei" initials="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CEB"/>
    <a:srgbClr val="009900"/>
    <a:srgbClr val="7F0A07"/>
    <a:srgbClr val="742012"/>
    <a:srgbClr val="920B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30" d="100"/>
          <a:sy n="130" d="100"/>
        </p:scale>
        <p:origin x="110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commentAuthors" Target="comment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7-19T15:58:31.093" idx="1">
    <p:pos x="405" y="553"/>
    <p:text>第1个图，待分解区间既然包含了[e,f]的一部分，以及[c,d]的左边，则必然包含整个[c,d]
那[c,d]右下子就不能是空的，应该是终止节点了
第2个图，[c,d]本身就应该是终止节点了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13AC528-B7CF-43DF-A226-2F88EEC30678}" type="datetimeFigureOut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 smtClean="0"/>
              <a:t>单击此处编辑母版文本样式</a:t>
            </a:r>
          </a:p>
          <a:p>
            <a:pPr lvl="1"/>
            <a:r>
              <a:rPr lang="zh-CN" altLang="en-US" noProof="0" dirty="0" smtClean="0"/>
              <a:t>第二级</a:t>
            </a:r>
          </a:p>
          <a:p>
            <a:pPr lvl="2"/>
            <a:r>
              <a:rPr lang="zh-CN" altLang="en-US" noProof="0" dirty="0" smtClean="0"/>
              <a:t>第三级</a:t>
            </a:r>
          </a:p>
          <a:p>
            <a:pPr lvl="3"/>
            <a:r>
              <a:rPr lang="zh-CN" altLang="en-US" noProof="0" dirty="0" smtClean="0"/>
              <a:t>第四级</a:t>
            </a:r>
          </a:p>
          <a:p>
            <a:pPr lvl="4"/>
            <a:r>
              <a:rPr lang="zh-CN" altLang="en-US" noProof="0" dirty="0" smtClean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04B595F2-53E1-4C39-8025-A8B80555654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D93A342-71DC-40AF-858B-4785864C94E0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68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5279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84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550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98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034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106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16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</a:pPr>
            <a:fld id="{CEF2A48D-F955-4F95-A81D-3DDAD0DAF1B7}" type="slidenum">
              <a:rPr lang="zh-CN" altLang="en-US" smtClean="0"/>
              <a:pPr>
                <a:spcBef>
                  <a:spcPct val="0"/>
                </a:spcBef>
              </a:pPr>
              <a:t>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795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10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417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19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099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1029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26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213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35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545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15A024B-F00F-4E34-A2F5-2805A6570CE3}" type="slidenum">
              <a:rPr lang="zh-CN" altLang="en-US" smtClean="0">
                <a:latin typeface="Calibri" panose="020F0502020204030204" pitchFamily="34" charset="0"/>
                <a:ea typeface="微软雅黑" panose="020B0503020204020204" pitchFamily="34" charset="-122"/>
              </a:rPr>
              <a:pPr/>
              <a:t>53</a:t>
            </a:fld>
            <a:endParaRPr lang="en-US" altLang="zh-CN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0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Documents and Settings\hyz\桌面\3_02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23526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45E34-6262-41B0-B8FE-0A23B067EBDA}" type="datetime1">
              <a:rPr lang="zh-CN" altLang="en-US"/>
              <a:pPr>
                <a:defRPr/>
              </a:pPr>
              <a:t>2020/7/17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91688-7EDE-474B-83FB-6BC3A399DD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68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7C6AD-80D4-472B-A8BC-59B978C63B5C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40ED6-676D-44C7-A3F5-B353F55AF60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170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7BE59-6882-4626-8F5D-97225F940EB9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39CD57-866E-484B-ABC5-8426F65BE10E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16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E60328-749C-4FCA-A76B-5ECE191FF8DF}" type="datetime1">
              <a:rPr lang="zh-CN" altLang="en-US"/>
              <a:pPr>
                <a:defRPr/>
              </a:pPr>
              <a:t>2020/7/17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F233B-3EC7-40CD-9FAD-6E5F081E9C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24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58B8C-08E9-433A-8E3B-F8766796DCF3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F6C76-E6C3-4EFB-B628-08831D726942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6065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6F30D-6B43-4479-9E1F-8F049AA6DECC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EC53C-99B3-4290-AB99-0041D1158A8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720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CE323-B335-4C85-9349-1A9B289BFD06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100BF3-21BA-45DC-BD77-DC99088B45C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9130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C216-A742-4158-ACFE-AA393DB29424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949A6-9537-40D1-B606-375BCCD6140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79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4D8D6-C7D1-480E-86E7-07B61ADFEF22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6716C-E9BB-4744-B591-AEACE7D8CA5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960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CE244-4ED5-4F7D-AD0A-E4CD1A0BD8E5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432CF-9BA3-4227-B808-35F44726D828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448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86C65-51E4-46E2-9D48-81ABCA3A218B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C5F85-5DC9-4803-9829-780FC6C8890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05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E4295769-D2E8-4813-8576-326CBBE24878}" type="datetime1">
              <a:rPr lang="zh-CN" altLang="en-US"/>
              <a:pPr>
                <a:defRPr/>
              </a:pPr>
              <a:t>2020/7/17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3815B70-FEFA-4A38-9A5A-C8F538E57EBD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4.png"/><Relationship Id="rId5" Type="http://schemas.openxmlformats.org/officeDocument/2006/relationships/image" Target="../media/image12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1691680" y="1390734"/>
            <a:ext cx="5472956" cy="1103312"/>
          </a:xfrm>
        </p:spPr>
        <p:txBody>
          <a:bodyPr/>
          <a:lstStyle/>
          <a:p>
            <a:pPr eaLnBrk="1" hangingPunct="1"/>
            <a:r>
              <a:rPr lang="zh-CN" altLang="en-US" sz="3800" dirty="0" smtClean="0"/>
              <a:t>数据结构和算法实习</a:t>
            </a:r>
            <a:endParaRPr lang="zh-CN" altLang="en-US" sz="2400" dirty="0" smtClean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257550" y="2619375"/>
            <a:ext cx="2484438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 smtClean="0">
                <a:latin typeface="微软雅黑" panose="020B0503020204020204" pitchFamily="34" charset="-122"/>
              </a:rPr>
              <a:t>郭 炜</a:t>
            </a:r>
            <a:endParaRPr lang="zh-CN" altLang="en-US" sz="2000" dirty="0">
              <a:latin typeface="微软雅黑" panose="020B0503020204020204" pitchFamily="34" charset="-122"/>
            </a:endParaRPr>
          </a:p>
        </p:txBody>
      </p:sp>
      <p:sp>
        <p:nvSpPr>
          <p:cNvPr id="5124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5125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F5D9EE-20FC-4FB5-9675-1EB0D3F7FEB6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200" smtClean="0">
              <a:solidFill>
                <a:srgbClr val="898989"/>
              </a:solidFill>
            </a:endParaRPr>
          </a:p>
        </p:txBody>
      </p:sp>
      <p:sp>
        <p:nvSpPr>
          <p:cNvPr id="5126" name="TextBox 10"/>
          <p:cNvSpPr txBox="1">
            <a:spLocks noChangeArrowheads="1"/>
          </p:cNvSpPr>
          <p:nvPr/>
        </p:nvSpPr>
        <p:spPr bwMode="auto">
          <a:xfrm>
            <a:off x="1130300" y="3282950"/>
            <a:ext cx="673893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800" dirty="0" smtClean="0"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学会程序和算法，走遍天下都不怕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!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zh-CN" sz="1600" dirty="0" smtClean="0">
              <a:latin typeface="微软雅黑" panose="020B0503020204020204" pitchFamily="34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</a:rPr>
              <a:t>讲义照片均为郭炜拍摄</a:t>
            </a:r>
            <a:endParaRPr lang="zh-CN" altLang="en-US" sz="16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83518"/>
            <a:ext cx="6227762" cy="4670822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6876256" y="4587974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敦煌鸣沙山月牙泉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线段树的操作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8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3" name="内容占位符 2"/>
          <p:cNvSpPr>
            <a:spLocks noGrp="1"/>
          </p:cNvSpPr>
          <p:nvPr>
            <p:ph idx="1"/>
          </p:nvPr>
        </p:nvSpPr>
        <p:spPr>
          <a:xfrm>
            <a:off x="179512" y="1113235"/>
            <a:ext cx="8784976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还可以用树套树方式实现，即每个外层线段树的节点对应于一棵内层线段树。如果外层线段树根对应的区间是</a:t>
            </a:r>
            <a:r>
              <a:rPr lang="en-US" altLang="zh-CN" sz="2400" dirty="0" smtClean="0"/>
              <a:t>y</a:t>
            </a:r>
            <a:r>
              <a:rPr lang="zh-CN" altLang="en-US" sz="2400" dirty="0" smtClean="0"/>
              <a:t>方向的 </a:t>
            </a:r>
            <a:r>
              <a:rPr lang="en-US" altLang="zh-CN" sz="2400" dirty="0" smtClean="0"/>
              <a:t>[1,n]</a:t>
            </a:r>
            <a:r>
              <a:rPr lang="zh-CN" altLang="en-US" sz="2400" dirty="0" smtClean="0"/>
              <a:t>，内层线段树根节点对应的区间是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方向的</a:t>
            </a:r>
            <a:r>
              <a:rPr lang="en-US" altLang="zh-CN" sz="2400" dirty="0" smtClean="0"/>
              <a:t>[1,m],</a:t>
            </a:r>
            <a:r>
              <a:rPr lang="zh-CN" altLang="en-US" sz="2400" dirty="0" smtClean="0"/>
              <a:t>那么整个线段树可以存在一个二维数组里。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树套树方式插入、修改、查找等时间复杂度为</a:t>
            </a:r>
            <a:r>
              <a:rPr lang="en-US" altLang="zh-CN" sz="2400" dirty="0" smtClean="0"/>
              <a:t>O(log(n)*log(m))</a:t>
            </a:r>
            <a:endParaRPr lang="zh-CN" altLang="en-US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172200" cy="5555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二维线段树</a:t>
            </a:r>
          </a:p>
        </p:txBody>
      </p:sp>
    </p:spTree>
    <p:extLst>
      <p:ext uri="{BB962C8B-B14F-4D97-AF65-F5344CB8AC3E}">
        <p14:creationId xmlns:p14="http://schemas.microsoft.com/office/powerpoint/2010/main" val="229799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8" name="矩形 6"/>
          <p:cNvSpPr>
            <a:spLocks noChangeArrowheads="1"/>
          </p:cNvSpPr>
          <p:nvPr/>
        </p:nvSpPr>
        <p:spPr bwMode="auto">
          <a:xfrm>
            <a:off x="246806" y="543938"/>
            <a:ext cx="8573665" cy="2435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175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175" dirty="0" smtClean="0">
                <a:ea typeface="微软雅黑" panose="020B0503020204020204" pitchFamily="34" charset="-122"/>
              </a:rPr>
              <a:t>Node Tree[MAX_N </a:t>
            </a:r>
            <a:r>
              <a:rPr lang="en-US" altLang="zh-CN" sz="2175" dirty="0">
                <a:ea typeface="微软雅黑" panose="020B0503020204020204" pitchFamily="34" charset="-122"/>
              </a:rPr>
              <a:t>* </a:t>
            </a:r>
            <a:r>
              <a:rPr lang="en-US" altLang="zh-CN" sz="2175" dirty="0" smtClean="0">
                <a:ea typeface="微软雅黑" panose="020B0503020204020204" pitchFamily="34" charset="-122"/>
              </a:rPr>
              <a:t>4][MAX_M </a:t>
            </a:r>
            <a:r>
              <a:rPr lang="en-US" altLang="zh-CN" sz="2175" dirty="0">
                <a:ea typeface="微软雅黑" panose="020B0503020204020204" pitchFamily="34" charset="-122"/>
              </a:rPr>
              <a:t>* </a:t>
            </a:r>
            <a:r>
              <a:rPr lang="en-US" altLang="zh-CN" sz="2175" dirty="0" smtClean="0">
                <a:ea typeface="微软雅黑" panose="020B0503020204020204" pitchFamily="34" charset="-122"/>
              </a:rPr>
              <a:t>4];</a:t>
            </a:r>
            <a:endParaRPr lang="en-US" altLang="zh-CN" sz="2175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175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175" dirty="0" smtClean="0">
                <a:ea typeface="微软雅黑" panose="020B0503020204020204" pitchFamily="34" charset="-122"/>
              </a:rPr>
              <a:t>二维线段树，每一行都是一棵二叉树，用于存放一棵</a:t>
            </a:r>
            <a:r>
              <a:rPr lang="en-US" altLang="zh-CN" sz="2175" dirty="0" smtClean="0">
                <a:ea typeface="微软雅黑" panose="020B0503020204020204" pitchFamily="34" charset="-122"/>
              </a:rPr>
              <a:t>x</a:t>
            </a:r>
            <a:r>
              <a:rPr lang="zh-CN" altLang="en-US" sz="2175" dirty="0" smtClean="0">
                <a:ea typeface="微软雅黑" panose="020B0503020204020204" pitchFamily="34" charset="-122"/>
              </a:rPr>
              <a:t>方向线段树（列线段树），树节点只存放对应的区间（矩形）的信息</a:t>
            </a:r>
            <a:endParaRPr lang="en-US" altLang="zh-CN" sz="2175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175" dirty="0">
              <a:solidFill>
                <a:srgbClr val="00B050"/>
              </a:solidFill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175" dirty="0">
              <a:solidFill>
                <a:srgbClr val="00B050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172200" cy="5555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二维线段树</a:t>
            </a:r>
          </a:p>
        </p:txBody>
      </p:sp>
    </p:spTree>
    <p:extLst>
      <p:ext uri="{BB962C8B-B14F-4D97-AF65-F5344CB8AC3E}">
        <p14:creationId xmlns:p14="http://schemas.microsoft.com/office/powerpoint/2010/main" val="4861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 txBox="1">
            <a:spLocks noChangeArrowheads="1"/>
          </p:cNvSpPr>
          <p:nvPr/>
        </p:nvSpPr>
        <p:spPr bwMode="auto">
          <a:xfrm>
            <a:off x="2381" y="26606"/>
            <a:ext cx="6477000" cy="58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lvl="1" indent="0" eaLnBrk="1" hangingPunct="1">
              <a:lnSpc>
                <a:spcPct val="95000"/>
              </a:lnSpc>
              <a:buClr>
                <a:srgbClr val="000000"/>
              </a:buClr>
            </a:pP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*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矩阵的行线段树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列线段树结构一样）：</a:t>
            </a:r>
          </a:p>
        </p:txBody>
      </p:sp>
      <p:pic>
        <p:nvPicPr>
          <p:cNvPr id="119811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9" y="198120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85" y="198120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3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4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29" y="535782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5" name="Text Box 120"/>
          <p:cNvSpPr txBox="1">
            <a:spLocks noChangeArrowheads="1"/>
          </p:cNvSpPr>
          <p:nvPr/>
        </p:nvSpPr>
        <p:spPr bwMode="auto">
          <a:xfrm>
            <a:off x="3775472" y="588169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19816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04" y="1235869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7" name="Text Box 122"/>
          <p:cNvSpPr txBox="1">
            <a:spLocks noChangeArrowheads="1"/>
          </p:cNvSpPr>
          <p:nvPr/>
        </p:nvSpPr>
        <p:spPr bwMode="auto">
          <a:xfrm>
            <a:off x="2886075" y="1285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19818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1235869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9" name="Text Box 124"/>
          <p:cNvSpPr txBox="1">
            <a:spLocks noChangeArrowheads="1"/>
          </p:cNvSpPr>
          <p:nvPr/>
        </p:nvSpPr>
        <p:spPr bwMode="auto">
          <a:xfrm>
            <a:off x="4474369" y="1285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19820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993107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1" name="Text Box 126"/>
          <p:cNvSpPr txBox="1">
            <a:spLocks noChangeArrowheads="1"/>
          </p:cNvSpPr>
          <p:nvPr/>
        </p:nvSpPr>
        <p:spPr bwMode="auto">
          <a:xfrm>
            <a:off x="2060972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19822" name="Text Box 128"/>
          <p:cNvSpPr txBox="1">
            <a:spLocks noChangeArrowheads="1"/>
          </p:cNvSpPr>
          <p:nvPr/>
        </p:nvSpPr>
        <p:spPr bwMode="auto">
          <a:xfrm>
            <a:off x="3013472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19823" name="Text Box 130"/>
          <p:cNvSpPr txBox="1">
            <a:spLocks noChangeArrowheads="1"/>
          </p:cNvSpPr>
          <p:nvPr/>
        </p:nvSpPr>
        <p:spPr bwMode="auto">
          <a:xfrm>
            <a:off x="4029075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19824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993107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5" name="Text Box 132"/>
          <p:cNvSpPr txBox="1">
            <a:spLocks noChangeArrowheads="1"/>
          </p:cNvSpPr>
          <p:nvPr/>
        </p:nvSpPr>
        <p:spPr bwMode="auto">
          <a:xfrm>
            <a:off x="4981575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19826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1" y="2784873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27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42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28" name="Text Box 136"/>
          <p:cNvSpPr txBox="1">
            <a:spLocks noChangeArrowheads="1"/>
          </p:cNvSpPr>
          <p:nvPr/>
        </p:nvSpPr>
        <p:spPr bwMode="auto">
          <a:xfrm>
            <a:off x="2382441" y="278487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19829" name="Text Box 138"/>
          <p:cNvSpPr txBox="1">
            <a:spLocks noChangeArrowheads="1"/>
          </p:cNvSpPr>
          <p:nvPr/>
        </p:nvSpPr>
        <p:spPr bwMode="auto">
          <a:xfrm>
            <a:off x="1578769" y="2838451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19830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54" y="2757488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31" name="Text Box 140"/>
          <p:cNvSpPr txBox="1">
            <a:spLocks noChangeArrowheads="1"/>
          </p:cNvSpPr>
          <p:nvPr/>
        </p:nvSpPr>
        <p:spPr bwMode="auto">
          <a:xfrm>
            <a:off x="2950369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19832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3" y="2757488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33" name="Text Box 142"/>
          <p:cNvSpPr txBox="1">
            <a:spLocks noChangeArrowheads="1"/>
          </p:cNvSpPr>
          <p:nvPr/>
        </p:nvSpPr>
        <p:spPr bwMode="auto">
          <a:xfrm>
            <a:off x="3457575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19834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10" y="2757488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35" name="Text Box 144"/>
          <p:cNvSpPr txBox="1">
            <a:spLocks noChangeArrowheads="1"/>
          </p:cNvSpPr>
          <p:nvPr/>
        </p:nvSpPr>
        <p:spPr bwMode="auto">
          <a:xfrm>
            <a:off x="3965972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19836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22" y="2757488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37" name="Text Box 146"/>
          <p:cNvSpPr txBox="1">
            <a:spLocks noChangeArrowheads="1"/>
          </p:cNvSpPr>
          <p:nvPr/>
        </p:nvSpPr>
        <p:spPr bwMode="auto">
          <a:xfrm>
            <a:off x="4410075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19838" name="Text Box 148"/>
          <p:cNvSpPr txBox="1">
            <a:spLocks noChangeArrowheads="1"/>
          </p:cNvSpPr>
          <p:nvPr/>
        </p:nvSpPr>
        <p:spPr bwMode="auto">
          <a:xfrm>
            <a:off x="4855369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19839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73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40" name="Text Box 152"/>
          <p:cNvSpPr txBox="1">
            <a:spLocks noChangeArrowheads="1"/>
          </p:cNvSpPr>
          <p:nvPr/>
        </p:nvSpPr>
        <p:spPr bwMode="auto">
          <a:xfrm>
            <a:off x="5489972" y="283845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19841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29" y="978694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2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35" y="978694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3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06" y="1678782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4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23" y="1678782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5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29" y="1678782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6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678782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7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16" y="251698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8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443163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49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41" y="2443163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50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4" y="2443163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51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4" y="2443163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52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6" y="2443163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53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244316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54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44316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55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94" y="3643313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56" name="Text Box 140"/>
          <p:cNvSpPr txBox="1">
            <a:spLocks noChangeArrowheads="1"/>
          </p:cNvSpPr>
          <p:nvPr/>
        </p:nvSpPr>
        <p:spPr bwMode="auto">
          <a:xfrm>
            <a:off x="1446610" y="369570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19857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643313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58" name="Text Box 142"/>
          <p:cNvSpPr txBox="1">
            <a:spLocks noChangeArrowheads="1"/>
          </p:cNvSpPr>
          <p:nvPr/>
        </p:nvSpPr>
        <p:spPr bwMode="auto">
          <a:xfrm>
            <a:off x="1953816" y="369570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19859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1" y="3328988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60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328988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标题 1"/>
          <p:cNvSpPr txBox="1">
            <a:spLocks/>
          </p:cNvSpPr>
          <p:nvPr/>
        </p:nvSpPr>
        <p:spPr>
          <a:xfrm>
            <a:off x="4556522" y="69532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0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3" name="标题 1"/>
          <p:cNvSpPr txBox="1">
            <a:spLocks/>
          </p:cNvSpPr>
          <p:nvPr/>
        </p:nvSpPr>
        <p:spPr>
          <a:xfrm>
            <a:off x="3645694" y="139184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4" name="标题 1"/>
          <p:cNvSpPr txBox="1">
            <a:spLocks/>
          </p:cNvSpPr>
          <p:nvPr/>
        </p:nvSpPr>
        <p:spPr>
          <a:xfrm>
            <a:off x="5306616" y="139184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5" name="标题 1"/>
          <p:cNvSpPr txBox="1">
            <a:spLocks/>
          </p:cNvSpPr>
          <p:nvPr/>
        </p:nvSpPr>
        <p:spPr>
          <a:xfrm>
            <a:off x="2681287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3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6" name="标题 1"/>
          <p:cNvSpPr txBox="1">
            <a:spLocks/>
          </p:cNvSpPr>
          <p:nvPr/>
        </p:nvSpPr>
        <p:spPr>
          <a:xfrm>
            <a:off x="3645694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7" name="标题 1"/>
          <p:cNvSpPr txBox="1">
            <a:spLocks/>
          </p:cNvSpPr>
          <p:nvPr/>
        </p:nvSpPr>
        <p:spPr>
          <a:xfrm>
            <a:off x="4717256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5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8" name="标题 1"/>
          <p:cNvSpPr txBox="1">
            <a:spLocks/>
          </p:cNvSpPr>
          <p:nvPr/>
        </p:nvSpPr>
        <p:spPr>
          <a:xfrm>
            <a:off x="5735241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6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19868" name="矩形 118"/>
          <p:cNvSpPr>
            <a:spLocks noChangeArrowheads="1"/>
          </p:cNvSpPr>
          <p:nvPr/>
        </p:nvSpPr>
        <p:spPr bwMode="auto">
          <a:xfrm>
            <a:off x="2482453" y="3375423"/>
            <a:ext cx="551854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50" dirty="0">
                <a:ea typeface="微软雅黑" panose="020B0503020204020204" pitchFamily="34" charset="-122"/>
              </a:rPr>
              <a:t>Tree[0][0] </a:t>
            </a:r>
            <a:r>
              <a:rPr lang="zh-CN" altLang="en-US" sz="1650" dirty="0">
                <a:ea typeface="微软雅黑" panose="020B0503020204020204" pitchFamily="34" charset="-122"/>
              </a:rPr>
              <a:t>是二维线段树的根节点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，对应于整个矩阵</a:t>
            </a:r>
            <a:endParaRPr lang="en-US" altLang="zh-CN" sz="1650" dirty="0" smtClean="0"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650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50" dirty="0">
                <a:ea typeface="微软雅黑" panose="020B0503020204020204" pitchFamily="34" charset="-122"/>
              </a:rPr>
              <a:t>Tree[1][0] 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对应于矩形   </a:t>
            </a:r>
            <a:r>
              <a:rPr lang="en-US" altLang="zh-CN" sz="1650" dirty="0">
                <a:ea typeface="微软雅黑" panose="020B0503020204020204" pitchFamily="34" charset="-122"/>
              </a:rPr>
              <a:t>y : 1 – 5,  x : 1-9</a:t>
            </a:r>
          </a:p>
          <a:p>
            <a:pPr eaLnBrk="1" hangingPunct="1"/>
            <a:r>
              <a:rPr lang="en-US" altLang="zh-CN" sz="1650" dirty="0">
                <a:ea typeface="微软雅黑" panose="020B0503020204020204" pitchFamily="34" charset="-122"/>
              </a:rPr>
              <a:t>Tree[2][0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] 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对应于矩形   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y </a:t>
            </a:r>
            <a:r>
              <a:rPr lang="en-US" altLang="zh-CN" sz="1650" dirty="0">
                <a:ea typeface="微软雅黑" panose="020B0503020204020204" pitchFamily="34" charset="-122"/>
              </a:rPr>
              <a:t>: 6 – 9,  x : 1-9</a:t>
            </a:r>
          </a:p>
          <a:p>
            <a:pPr eaLnBrk="1" hangingPunct="1"/>
            <a:r>
              <a:rPr lang="en-US" altLang="zh-CN" sz="1650" dirty="0">
                <a:ea typeface="微软雅黑" panose="020B0503020204020204" pitchFamily="34" charset="-122"/>
              </a:rPr>
              <a:t>Tree[3][0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] 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对应</a:t>
            </a:r>
            <a:r>
              <a:rPr lang="zh-CN" altLang="en-US" sz="1650" dirty="0">
                <a:ea typeface="微软雅黑" panose="020B0503020204020204" pitchFamily="34" charset="-122"/>
              </a:rPr>
              <a:t>于矩形 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  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y </a:t>
            </a:r>
            <a:r>
              <a:rPr lang="en-US" altLang="zh-CN" sz="1650" dirty="0">
                <a:ea typeface="微软雅黑" panose="020B0503020204020204" pitchFamily="34" charset="-122"/>
              </a:rPr>
              <a:t>: 1 – 3,  x : 1-9</a:t>
            </a:r>
          </a:p>
          <a:p>
            <a:pPr eaLnBrk="1" hangingPunct="1"/>
            <a:r>
              <a:rPr lang="en-US" altLang="zh-CN" sz="1650" dirty="0">
                <a:ea typeface="微软雅黑" panose="020B0503020204020204" pitchFamily="34" charset="-122"/>
              </a:rPr>
              <a:t>Tree[4][0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] 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对应</a:t>
            </a:r>
            <a:r>
              <a:rPr lang="zh-CN" altLang="en-US" sz="1650" dirty="0">
                <a:ea typeface="微软雅黑" panose="020B0503020204020204" pitchFamily="34" charset="-122"/>
              </a:rPr>
              <a:t>于矩形 </a:t>
            </a:r>
            <a:r>
              <a:rPr lang="zh-CN" altLang="en-US" sz="1650" dirty="0" smtClean="0">
                <a:ea typeface="微软雅黑" panose="020B0503020204020204" pitchFamily="34" charset="-122"/>
              </a:rPr>
              <a:t>  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y </a:t>
            </a:r>
            <a:r>
              <a:rPr lang="en-US" altLang="zh-CN" sz="1650" dirty="0">
                <a:ea typeface="微软雅黑" panose="020B0503020204020204" pitchFamily="34" charset="-122"/>
              </a:rPr>
              <a:t>: 4 – 5,  x : 1-9</a:t>
            </a:r>
          </a:p>
          <a:p>
            <a:pPr eaLnBrk="1" hangingPunct="1"/>
            <a:endParaRPr lang="en-US" altLang="zh-CN" sz="1650" dirty="0"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650" dirty="0">
              <a:ea typeface="微软雅黑" panose="020B0503020204020204" pitchFamily="34" charset="-122"/>
            </a:endParaRPr>
          </a:p>
        </p:txBody>
      </p:sp>
      <p:sp>
        <p:nvSpPr>
          <p:cNvPr id="119869" name="矩形 119"/>
          <p:cNvSpPr>
            <a:spLocks noChangeArrowheads="1"/>
          </p:cNvSpPr>
          <p:nvPr/>
        </p:nvSpPr>
        <p:spPr bwMode="auto">
          <a:xfrm>
            <a:off x="6290073" y="988246"/>
            <a:ext cx="21431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问：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Tree[2][4] </a:t>
            </a:r>
            <a:r>
              <a:rPr lang="zh-CN" altLang="en-US" sz="21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对应于哪个矩阵？</a:t>
            </a:r>
            <a:endParaRPr lang="zh-CN" altLang="en-US" sz="21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66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5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9" y="1974057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6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85" y="1974057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2777729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29" y="528638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9" name="Text Box 120"/>
          <p:cNvSpPr txBox="1">
            <a:spLocks noChangeArrowheads="1"/>
          </p:cNvSpPr>
          <p:nvPr/>
        </p:nvSpPr>
        <p:spPr bwMode="auto">
          <a:xfrm>
            <a:off x="3775472" y="58102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20840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04" y="1228725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1" name="Text Box 122"/>
          <p:cNvSpPr txBox="1">
            <a:spLocks noChangeArrowheads="1"/>
          </p:cNvSpPr>
          <p:nvPr/>
        </p:nvSpPr>
        <p:spPr bwMode="auto">
          <a:xfrm>
            <a:off x="2886075" y="1278732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20842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122872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3" name="Text Box 124"/>
          <p:cNvSpPr txBox="1">
            <a:spLocks noChangeArrowheads="1"/>
          </p:cNvSpPr>
          <p:nvPr/>
        </p:nvSpPr>
        <p:spPr bwMode="auto">
          <a:xfrm>
            <a:off x="4474369" y="1278732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20844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985963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5" name="Text Box 126"/>
          <p:cNvSpPr txBox="1">
            <a:spLocks noChangeArrowheads="1"/>
          </p:cNvSpPr>
          <p:nvPr/>
        </p:nvSpPr>
        <p:spPr bwMode="auto">
          <a:xfrm>
            <a:off x="2060972" y="2040732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20846" name="Text Box 128"/>
          <p:cNvSpPr txBox="1">
            <a:spLocks noChangeArrowheads="1"/>
          </p:cNvSpPr>
          <p:nvPr/>
        </p:nvSpPr>
        <p:spPr bwMode="auto">
          <a:xfrm>
            <a:off x="3013472" y="2040732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20847" name="Text Box 130"/>
          <p:cNvSpPr txBox="1">
            <a:spLocks noChangeArrowheads="1"/>
          </p:cNvSpPr>
          <p:nvPr/>
        </p:nvSpPr>
        <p:spPr bwMode="auto">
          <a:xfrm>
            <a:off x="4029075" y="2040732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20848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985963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49" name="Text Box 132"/>
          <p:cNvSpPr txBox="1">
            <a:spLocks noChangeArrowheads="1"/>
          </p:cNvSpPr>
          <p:nvPr/>
        </p:nvSpPr>
        <p:spPr bwMode="auto">
          <a:xfrm>
            <a:off x="4981575" y="2040732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20850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1" y="277772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51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42" y="2777729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52" name="Text Box 136"/>
          <p:cNvSpPr txBox="1">
            <a:spLocks noChangeArrowheads="1"/>
          </p:cNvSpPr>
          <p:nvPr/>
        </p:nvSpPr>
        <p:spPr bwMode="auto">
          <a:xfrm>
            <a:off x="2382441" y="277772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20853" name="Text Box 138"/>
          <p:cNvSpPr txBox="1">
            <a:spLocks noChangeArrowheads="1"/>
          </p:cNvSpPr>
          <p:nvPr/>
        </p:nvSpPr>
        <p:spPr bwMode="auto">
          <a:xfrm>
            <a:off x="1578769" y="2831307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20854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54" y="2750344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55" name="Text Box 140"/>
          <p:cNvSpPr txBox="1">
            <a:spLocks noChangeArrowheads="1"/>
          </p:cNvSpPr>
          <p:nvPr/>
        </p:nvSpPr>
        <p:spPr bwMode="auto">
          <a:xfrm>
            <a:off x="2950369" y="280273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20856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3" y="2750344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57" name="Text Box 142"/>
          <p:cNvSpPr txBox="1">
            <a:spLocks noChangeArrowheads="1"/>
          </p:cNvSpPr>
          <p:nvPr/>
        </p:nvSpPr>
        <p:spPr bwMode="auto">
          <a:xfrm>
            <a:off x="3457575" y="280273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20858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10" y="2750344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59" name="Text Box 144"/>
          <p:cNvSpPr txBox="1">
            <a:spLocks noChangeArrowheads="1"/>
          </p:cNvSpPr>
          <p:nvPr/>
        </p:nvSpPr>
        <p:spPr bwMode="auto">
          <a:xfrm>
            <a:off x="3965972" y="280273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20860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22" y="2750344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61" name="Text Box 146"/>
          <p:cNvSpPr txBox="1">
            <a:spLocks noChangeArrowheads="1"/>
          </p:cNvSpPr>
          <p:nvPr/>
        </p:nvSpPr>
        <p:spPr bwMode="auto">
          <a:xfrm>
            <a:off x="4410075" y="280273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20862" name="Text Box 148"/>
          <p:cNvSpPr txBox="1">
            <a:spLocks noChangeArrowheads="1"/>
          </p:cNvSpPr>
          <p:nvPr/>
        </p:nvSpPr>
        <p:spPr bwMode="auto">
          <a:xfrm>
            <a:off x="4855369" y="280273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20863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73" y="2777729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64" name="Text Box 152"/>
          <p:cNvSpPr txBox="1">
            <a:spLocks noChangeArrowheads="1"/>
          </p:cNvSpPr>
          <p:nvPr/>
        </p:nvSpPr>
        <p:spPr bwMode="auto">
          <a:xfrm>
            <a:off x="5489972" y="2831307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20865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29" y="971551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66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35" y="971551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67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06" y="1671638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68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23" y="1671638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69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29" y="1671638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0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671638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1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16" y="2509838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2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436019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3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41" y="2436019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4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4" y="2436019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5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4" y="2436019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6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6" y="2436019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7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2436019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8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436019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79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94" y="3636169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80" name="Text Box 140"/>
          <p:cNvSpPr txBox="1">
            <a:spLocks noChangeArrowheads="1"/>
          </p:cNvSpPr>
          <p:nvPr/>
        </p:nvSpPr>
        <p:spPr bwMode="auto">
          <a:xfrm>
            <a:off x="1446610" y="3688557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20881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636169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82" name="Text Box 142"/>
          <p:cNvSpPr txBox="1">
            <a:spLocks noChangeArrowheads="1"/>
          </p:cNvSpPr>
          <p:nvPr/>
        </p:nvSpPr>
        <p:spPr bwMode="auto">
          <a:xfrm>
            <a:off x="1953816" y="3688557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20883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1" y="3321844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84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321844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标题 1"/>
          <p:cNvSpPr txBox="1">
            <a:spLocks/>
          </p:cNvSpPr>
          <p:nvPr/>
        </p:nvSpPr>
        <p:spPr>
          <a:xfrm>
            <a:off x="4556522" y="688182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0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6" name="标题 1"/>
          <p:cNvSpPr txBox="1">
            <a:spLocks/>
          </p:cNvSpPr>
          <p:nvPr/>
        </p:nvSpPr>
        <p:spPr>
          <a:xfrm>
            <a:off x="3645694" y="1384698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7" name="标题 1"/>
          <p:cNvSpPr txBox="1">
            <a:spLocks/>
          </p:cNvSpPr>
          <p:nvPr/>
        </p:nvSpPr>
        <p:spPr>
          <a:xfrm>
            <a:off x="5306616" y="1384698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8" name="标题 1"/>
          <p:cNvSpPr txBox="1">
            <a:spLocks/>
          </p:cNvSpPr>
          <p:nvPr/>
        </p:nvSpPr>
        <p:spPr>
          <a:xfrm>
            <a:off x="2681287" y="213479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3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9" name="标题 1"/>
          <p:cNvSpPr txBox="1">
            <a:spLocks/>
          </p:cNvSpPr>
          <p:nvPr/>
        </p:nvSpPr>
        <p:spPr>
          <a:xfrm>
            <a:off x="3645694" y="213479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4717256" y="213479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5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1" name="标题 1"/>
          <p:cNvSpPr txBox="1">
            <a:spLocks/>
          </p:cNvSpPr>
          <p:nvPr/>
        </p:nvSpPr>
        <p:spPr>
          <a:xfrm>
            <a:off x="5735241" y="213479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6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0892" name="矩形 118"/>
          <p:cNvSpPr>
            <a:spLocks noChangeArrowheads="1"/>
          </p:cNvSpPr>
          <p:nvPr/>
        </p:nvSpPr>
        <p:spPr bwMode="auto">
          <a:xfrm>
            <a:off x="2482453" y="3368279"/>
            <a:ext cx="551854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75" dirty="0">
                <a:ea typeface="微软雅黑" panose="020B0503020204020204" pitchFamily="34" charset="-122"/>
              </a:rPr>
              <a:t>Tree[0][0] </a:t>
            </a:r>
            <a:r>
              <a:rPr lang="zh-CN" altLang="en-US" sz="1575" dirty="0">
                <a:ea typeface="微软雅黑" panose="020B0503020204020204" pitchFamily="34" charset="-122"/>
              </a:rPr>
              <a:t>是二维线段树的根节点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，对应于整个矩阵</a:t>
            </a:r>
            <a:endParaRPr lang="zh-CN" altLang="en-US" sz="1575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575" dirty="0">
                <a:ea typeface="微软雅黑" panose="020B0503020204020204" pitchFamily="34" charset="-122"/>
              </a:rPr>
              <a:t>Tree[1][0] 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对应于矩形   </a:t>
            </a:r>
            <a:r>
              <a:rPr lang="en-US" altLang="zh-CN" sz="1575" dirty="0">
                <a:ea typeface="微软雅黑" panose="020B0503020204020204" pitchFamily="34" charset="-122"/>
              </a:rPr>
              <a:t>y : 1 – 5,  x : 1-9</a:t>
            </a:r>
          </a:p>
          <a:p>
            <a:pPr eaLnBrk="1" hangingPunct="1"/>
            <a:r>
              <a:rPr lang="en-US" altLang="zh-CN" sz="1575" dirty="0">
                <a:ea typeface="微软雅黑" panose="020B0503020204020204" pitchFamily="34" charset="-122"/>
              </a:rPr>
              <a:t>Tree[2][0</a:t>
            </a:r>
            <a:r>
              <a:rPr lang="en-US" altLang="zh-CN" sz="1575" dirty="0" smtClean="0">
                <a:ea typeface="微软雅黑" panose="020B0503020204020204" pitchFamily="34" charset="-122"/>
              </a:rPr>
              <a:t>] 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对应</a:t>
            </a:r>
            <a:r>
              <a:rPr lang="zh-CN" altLang="en-US" sz="1575" dirty="0">
                <a:ea typeface="微软雅黑" panose="020B0503020204020204" pitchFamily="34" charset="-122"/>
              </a:rPr>
              <a:t>于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矩形   </a:t>
            </a:r>
            <a:r>
              <a:rPr lang="en-US" altLang="zh-CN" sz="1575" dirty="0">
                <a:ea typeface="微软雅黑" panose="020B0503020204020204" pitchFamily="34" charset="-122"/>
              </a:rPr>
              <a:t>y : 6 – 9,  x : 1-9</a:t>
            </a:r>
          </a:p>
          <a:p>
            <a:pPr eaLnBrk="1" hangingPunct="1"/>
            <a:r>
              <a:rPr lang="en-US" altLang="zh-CN" sz="1575" dirty="0">
                <a:ea typeface="微软雅黑" panose="020B0503020204020204" pitchFamily="34" charset="-122"/>
              </a:rPr>
              <a:t>Tree[3][0</a:t>
            </a:r>
            <a:r>
              <a:rPr lang="en-US" altLang="zh-CN" sz="1575" dirty="0" smtClean="0">
                <a:ea typeface="微软雅黑" panose="020B0503020204020204" pitchFamily="34" charset="-122"/>
              </a:rPr>
              <a:t>] 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对应</a:t>
            </a:r>
            <a:r>
              <a:rPr lang="zh-CN" altLang="en-US" sz="1575" dirty="0">
                <a:ea typeface="微软雅黑" panose="020B0503020204020204" pitchFamily="34" charset="-122"/>
              </a:rPr>
              <a:t>于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矩形   </a:t>
            </a:r>
            <a:r>
              <a:rPr lang="en-US" altLang="zh-CN" sz="1575" dirty="0">
                <a:ea typeface="微软雅黑" panose="020B0503020204020204" pitchFamily="34" charset="-122"/>
              </a:rPr>
              <a:t>y : 1 – 3,  x : 1-9</a:t>
            </a:r>
          </a:p>
          <a:p>
            <a:pPr eaLnBrk="1" hangingPunct="1"/>
            <a:r>
              <a:rPr lang="en-US" altLang="zh-CN" sz="1575" dirty="0">
                <a:ea typeface="微软雅黑" panose="020B0503020204020204" pitchFamily="34" charset="-122"/>
              </a:rPr>
              <a:t>Tree[4][0</a:t>
            </a:r>
            <a:r>
              <a:rPr lang="en-US" altLang="zh-CN" sz="1575" dirty="0" smtClean="0">
                <a:ea typeface="微软雅黑" panose="020B0503020204020204" pitchFamily="34" charset="-122"/>
              </a:rPr>
              <a:t>] 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对应</a:t>
            </a:r>
            <a:r>
              <a:rPr lang="zh-CN" altLang="en-US" sz="1575" dirty="0">
                <a:ea typeface="微软雅黑" panose="020B0503020204020204" pitchFamily="34" charset="-122"/>
              </a:rPr>
              <a:t>于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矩形   </a:t>
            </a:r>
            <a:r>
              <a:rPr lang="en-US" altLang="zh-CN" sz="1575" dirty="0">
                <a:ea typeface="微软雅黑" panose="020B0503020204020204" pitchFamily="34" charset="-122"/>
              </a:rPr>
              <a:t>y : 4 – 5,  x : 1-9</a:t>
            </a:r>
          </a:p>
          <a:p>
            <a:pPr eaLnBrk="1" hangingPunct="1"/>
            <a:r>
              <a:rPr lang="en-US" altLang="zh-CN" sz="1575" dirty="0">
                <a:ea typeface="微软雅黑" panose="020B0503020204020204" pitchFamily="34" charset="-122"/>
              </a:rPr>
              <a:t>Tree[1][2</a:t>
            </a:r>
            <a:r>
              <a:rPr lang="en-US" altLang="zh-CN" sz="1575" dirty="0" smtClean="0">
                <a:ea typeface="微软雅黑" panose="020B0503020204020204" pitchFamily="34" charset="-122"/>
              </a:rPr>
              <a:t>] 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对应</a:t>
            </a:r>
            <a:r>
              <a:rPr lang="zh-CN" altLang="en-US" sz="1575" dirty="0">
                <a:ea typeface="微软雅黑" panose="020B0503020204020204" pitchFamily="34" charset="-122"/>
              </a:rPr>
              <a:t>于</a:t>
            </a:r>
            <a:r>
              <a:rPr lang="zh-CN" altLang="en-US" sz="1575" dirty="0" smtClean="0">
                <a:ea typeface="微软雅黑" panose="020B0503020204020204" pitchFamily="34" charset="-122"/>
              </a:rPr>
              <a:t>矩形   </a:t>
            </a:r>
            <a:r>
              <a:rPr lang="en-US" altLang="zh-CN" sz="1575" dirty="0">
                <a:ea typeface="微软雅黑" panose="020B0503020204020204" pitchFamily="34" charset="-122"/>
              </a:rPr>
              <a:t>y : 1 – 5,  x : 6-9</a:t>
            </a:r>
          </a:p>
          <a:p>
            <a:pPr eaLnBrk="1" hangingPunct="1"/>
            <a:endParaRPr lang="en-US" altLang="zh-CN" sz="1575" dirty="0"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1575" dirty="0">
              <a:ea typeface="微软雅黑" panose="020B0503020204020204" pitchFamily="34" charset="-122"/>
            </a:endParaRPr>
          </a:p>
        </p:txBody>
      </p:sp>
      <p:sp>
        <p:nvSpPr>
          <p:cNvPr id="120894" name="矩形 63"/>
          <p:cNvSpPr>
            <a:spLocks noChangeArrowheads="1"/>
          </p:cNvSpPr>
          <p:nvPr/>
        </p:nvSpPr>
        <p:spPr bwMode="auto">
          <a:xfrm>
            <a:off x="6290073" y="2161208"/>
            <a:ext cx="2186817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50" dirty="0" smtClean="0">
                <a:ea typeface="微软雅黑" panose="020B0503020204020204" pitchFamily="34" charset="-122"/>
              </a:rPr>
              <a:t>答： </a:t>
            </a:r>
            <a:r>
              <a:rPr lang="en-US" altLang="zh-CN" sz="1650" dirty="0" smtClean="0">
                <a:ea typeface="微软雅黑" panose="020B0503020204020204" pitchFamily="34" charset="-122"/>
              </a:rPr>
              <a:t>y </a:t>
            </a:r>
            <a:r>
              <a:rPr lang="en-US" altLang="zh-CN" sz="1650" dirty="0">
                <a:ea typeface="微软雅黑" panose="020B0503020204020204" pitchFamily="34" charset="-122"/>
              </a:rPr>
              <a:t>: 6 – 9,  x : 4-5</a:t>
            </a:r>
            <a:endParaRPr lang="zh-CN" altLang="en-US" sz="1650" dirty="0">
              <a:ea typeface="微软雅黑" panose="020B0503020204020204" pitchFamily="34" charset="-122"/>
            </a:endParaRPr>
          </a:p>
        </p:txBody>
      </p:sp>
      <p:sp>
        <p:nvSpPr>
          <p:cNvPr id="63" name="Rectangle 2"/>
          <p:cNvSpPr txBox="1">
            <a:spLocks noChangeArrowheads="1"/>
          </p:cNvSpPr>
          <p:nvPr/>
        </p:nvSpPr>
        <p:spPr bwMode="auto">
          <a:xfrm>
            <a:off x="2381" y="26606"/>
            <a:ext cx="6477000" cy="58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lvl="1" indent="0" eaLnBrk="1" hangingPunct="1">
              <a:lnSpc>
                <a:spcPct val="95000"/>
              </a:lnSpc>
              <a:buClr>
                <a:srgbClr val="000000"/>
              </a:buClr>
            </a:pP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*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矩阵的行线段树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列线段树结构一样）：</a:t>
            </a:r>
          </a:p>
        </p:txBody>
      </p:sp>
      <p:sp>
        <p:nvSpPr>
          <p:cNvPr id="64" name="矩形 119"/>
          <p:cNvSpPr>
            <a:spLocks noChangeArrowheads="1"/>
          </p:cNvSpPr>
          <p:nvPr/>
        </p:nvSpPr>
        <p:spPr bwMode="auto">
          <a:xfrm>
            <a:off x="6290073" y="988246"/>
            <a:ext cx="21431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问：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Tree[2][4] </a:t>
            </a:r>
            <a:r>
              <a:rPr lang="zh-CN" altLang="en-US" sz="21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对应于哪个矩阵？</a:t>
            </a:r>
            <a:endParaRPr lang="zh-CN" altLang="en-US" sz="21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18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9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9" y="198120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85" y="198120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1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29" y="535782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3" name="Text Box 120"/>
          <p:cNvSpPr txBox="1">
            <a:spLocks noChangeArrowheads="1"/>
          </p:cNvSpPr>
          <p:nvPr/>
        </p:nvSpPr>
        <p:spPr bwMode="auto">
          <a:xfrm>
            <a:off x="3775472" y="588169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21864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04" y="1235869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5" name="Text Box 122"/>
          <p:cNvSpPr txBox="1">
            <a:spLocks noChangeArrowheads="1"/>
          </p:cNvSpPr>
          <p:nvPr/>
        </p:nvSpPr>
        <p:spPr bwMode="auto">
          <a:xfrm>
            <a:off x="2886075" y="1285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21866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1235869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7" name="Text Box 124"/>
          <p:cNvSpPr txBox="1">
            <a:spLocks noChangeArrowheads="1"/>
          </p:cNvSpPr>
          <p:nvPr/>
        </p:nvSpPr>
        <p:spPr bwMode="auto">
          <a:xfrm>
            <a:off x="4474369" y="1285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21868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993107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9" name="Text Box 126"/>
          <p:cNvSpPr txBox="1">
            <a:spLocks noChangeArrowheads="1"/>
          </p:cNvSpPr>
          <p:nvPr/>
        </p:nvSpPr>
        <p:spPr bwMode="auto">
          <a:xfrm>
            <a:off x="2060972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21870" name="Text Box 128"/>
          <p:cNvSpPr txBox="1">
            <a:spLocks noChangeArrowheads="1"/>
          </p:cNvSpPr>
          <p:nvPr/>
        </p:nvSpPr>
        <p:spPr bwMode="auto">
          <a:xfrm>
            <a:off x="3013472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21871" name="Text Box 130"/>
          <p:cNvSpPr txBox="1">
            <a:spLocks noChangeArrowheads="1"/>
          </p:cNvSpPr>
          <p:nvPr/>
        </p:nvSpPr>
        <p:spPr bwMode="auto">
          <a:xfrm>
            <a:off x="4029075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21872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993107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73" name="Text Box 132"/>
          <p:cNvSpPr txBox="1">
            <a:spLocks noChangeArrowheads="1"/>
          </p:cNvSpPr>
          <p:nvPr/>
        </p:nvSpPr>
        <p:spPr bwMode="auto">
          <a:xfrm>
            <a:off x="4981575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21874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1" y="2784873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75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42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76" name="Text Box 136"/>
          <p:cNvSpPr txBox="1">
            <a:spLocks noChangeArrowheads="1"/>
          </p:cNvSpPr>
          <p:nvPr/>
        </p:nvSpPr>
        <p:spPr bwMode="auto">
          <a:xfrm>
            <a:off x="2382441" y="278487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21877" name="Text Box 138"/>
          <p:cNvSpPr txBox="1">
            <a:spLocks noChangeArrowheads="1"/>
          </p:cNvSpPr>
          <p:nvPr/>
        </p:nvSpPr>
        <p:spPr bwMode="auto">
          <a:xfrm>
            <a:off x="1578769" y="2838451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21878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54" y="2757488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79" name="Text Box 140"/>
          <p:cNvSpPr txBox="1">
            <a:spLocks noChangeArrowheads="1"/>
          </p:cNvSpPr>
          <p:nvPr/>
        </p:nvSpPr>
        <p:spPr bwMode="auto">
          <a:xfrm>
            <a:off x="2950369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21880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3" y="2757488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81" name="Text Box 142"/>
          <p:cNvSpPr txBox="1">
            <a:spLocks noChangeArrowheads="1"/>
          </p:cNvSpPr>
          <p:nvPr/>
        </p:nvSpPr>
        <p:spPr bwMode="auto">
          <a:xfrm>
            <a:off x="3457575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21882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10" y="2757488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83" name="Text Box 144"/>
          <p:cNvSpPr txBox="1">
            <a:spLocks noChangeArrowheads="1"/>
          </p:cNvSpPr>
          <p:nvPr/>
        </p:nvSpPr>
        <p:spPr bwMode="auto">
          <a:xfrm>
            <a:off x="3965972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21884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22" y="2757488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85" name="Text Box 146"/>
          <p:cNvSpPr txBox="1">
            <a:spLocks noChangeArrowheads="1"/>
          </p:cNvSpPr>
          <p:nvPr/>
        </p:nvSpPr>
        <p:spPr bwMode="auto">
          <a:xfrm>
            <a:off x="4410075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21886" name="Text Box 148"/>
          <p:cNvSpPr txBox="1">
            <a:spLocks noChangeArrowheads="1"/>
          </p:cNvSpPr>
          <p:nvPr/>
        </p:nvSpPr>
        <p:spPr bwMode="auto">
          <a:xfrm>
            <a:off x="4855369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21887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73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88" name="Text Box 152"/>
          <p:cNvSpPr txBox="1">
            <a:spLocks noChangeArrowheads="1"/>
          </p:cNvSpPr>
          <p:nvPr/>
        </p:nvSpPr>
        <p:spPr bwMode="auto">
          <a:xfrm>
            <a:off x="5489972" y="283845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21889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29" y="978694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0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35" y="978694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1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06" y="1678782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2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23" y="1678782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3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29" y="1678782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4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678782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5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16" y="251698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6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443163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7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41" y="2443163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8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4" y="2443163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99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4" y="2443163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900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6" y="2443163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901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244316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902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44316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903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94" y="3643313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904" name="Text Box 140"/>
          <p:cNvSpPr txBox="1">
            <a:spLocks noChangeArrowheads="1"/>
          </p:cNvSpPr>
          <p:nvPr/>
        </p:nvSpPr>
        <p:spPr bwMode="auto">
          <a:xfrm>
            <a:off x="1446610" y="369570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21905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643313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906" name="Text Box 142"/>
          <p:cNvSpPr txBox="1">
            <a:spLocks noChangeArrowheads="1"/>
          </p:cNvSpPr>
          <p:nvPr/>
        </p:nvSpPr>
        <p:spPr bwMode="auto">
          <a:xfrm>
            <a:off x="1953816" y="369570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21907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1" y="3328988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908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328988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标题 1"/>
          <p:cNvSpPr txBox="1">
            <a:spLocks/>
          </p:cNvSpPr>
          <p:nvPr/>
        </p:nvSpPr>
        <p:spPr>
          <a:xfrm>
            <a:off x="4556522" y="69532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0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6" name="标题 1"/>
          <p:cNvSpPr txBox="1">
            <a:spLocks/>
          </p:cNvSpPr>
          <p:nvPr/>
        </p:nvSpPr>
        <p:spPr>
          <a:xfrm>
            <a:off x="3645694" y="139184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7" name="标题 1"/>
          <p:cNvSpPr txBox="1">
            <a:spLocks/>
          </p:cNvSpPr>
          <p:nvPr/>
        </p:nvSpPr>
        <p:spPr>
          <a:xfrm>
            <a:off x="5306616" y="139184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8" name="标题 1"/>
          <p:cNvSpPr txBox="1">
            <a:spLocks/>
          </p:cNvSpPr>
          <p:nvPr/>
        </p:nvSpPr>
        <p:spPr>
          <a:xfrm>
            <a:off x="2681287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3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9" name="标题 1"/>
          <p:cNvSpPr txBox="1">
            <a:spLocks/>
          </p:cNvSpPr>
          <p:nvPr/>
        </p:nvSpPr>
        <p:spPr>
          <a:xfrm>
            <a:off x="3645694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4717256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5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1" name="标题 1"/>
          <p:cNvSpPr txBox="1">
            <a:spLocks/>
          </p:cNvSpPr>
          <p:nvPr/>
        </p:nvSpPr>
        <p:spPr>
          <a:xfrm>
            <a:off x="5735241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6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2" name="标题 1"/>
          <p:cNvSpPr txBox="1">
            <a:spLocks/>
          </p:cNvSpPr>
          <p:nvPr/>
        </p:nvSpPr>
        <p:spPr>
          <a:xfrm>
            <a:off x="4089797" y="2625329"/>
            <a:ext cx="428625" cy="160734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11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3" name="标题 1"/>
          <p:cNvSpPr txBox="1">
            <a:spLocks/>
          </p:cNvSpPr>
          <p:nvPr/>
        </p:nvSpPr>
        <p:spPr>
          <a:xfrm>
            <a:off x="3071813" y="2625329"/>
            <a:ext cx="428625" cy="160734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9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1918" name="矩形 61"/>
          <p:cNvSpPr>
            <a:spLocks noChangeArrowheads="1"/>
          </p:cNvSpPr>
          <p:nvPr/>
        </p:nvSpPr>
        <p:spPr bwMode="auto">
          <a:xfrm>
            <a:off x="5965031" y="696516"/>
            <a:ext cx="21431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问：对矩阵元素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(6,4</a:t>
            </a:r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）加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a,</a:t>
            </a:r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那么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Tree</a:t>
            </a:r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数组里面哪些元素要修改？</a:t>
            </a:r>
          </a:p>
        </p:txBody>
      </p:sp>
      <p:sp>
        <p:nvSpPr>
          <p:cNvPr id="64" name="Rectangle 2"/>
          <p:cNvSpPr txBox="1">
            <a:spLocks noChangeArrowheads="1"/>
          </p:cNvSpPr>
          <p:nvPr/>
        </p:nvSpPr>
        <p:spPr bwMode="auto">
          <a:xfrm>
            <a:off x="2381" y="26606"/>
            <a:ext cx="6477000" cy="58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lvl="1" indent="0" eaLnBrk="1" hangingPunct="1">
              <a:lnSpc>
                <a:spcPct val="95000"/>
              </a:lnSpc>
              <a:buClr>
                <a:srgbClr val="000000"/>
              </a:buClr>
            </a:pP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*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矩阵的行线段树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列线段树结构一样）：</a:t>
            </a:r>
          </a:p>
        </p:txBody>
      </p:sp>
    </p:spTree>
    <p:extLst>
      <p:ext uri="{BB962C8B-B14F-4D97-AF65-F5344CB8AC3E}">
        <p14:creationId xmlns:p14="http://schemas.microsoft.com/office/powerpoint/2010/main" val="311307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379" y="198120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4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785" y="198120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5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035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86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329" y="535782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7" name="Text Box 120"/>
          <p:cNvSpPr txBox="1">
            <a:spLocks noChangeArrowheads="1"/>
          </p:cNvSpPr>
          <p:nvPr/>
        </p:nvSpPr>
        <p:spPr bwMode="auto">
          <a:xfrm>
            <a:off x="3775472" y="588169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22888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504" y="1235869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9" name="Text Box 122"/>
          <p:cNvSpPr txBox="1">
            <a:spLocks noChangeArrowheads="1"/>
          </p:cNvSpPr>
          <p:nvPr/>
        </p:nvSpPr>
        <p:spPr bwMode="auto">
          <a:xfrm>
            <a:off x="2886075" y="1285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22890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7" y="1235869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1" name="Text Box 124"/>
          <p:cNvSpPr txBox="1">
            <a:spLocks noChangeArrowheads="1"/>
          </p:cNvSpPr>
          <p:nvPr/>
        </p:nvSpPr>
        <p:spPr bwMode="auto">
          <a:xfrm>
            <a:off x="4474369" y="1285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22892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1993107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3" name="Text Box 126"/>
          <p:cNvSpPr txBox="1">
            <a:spLocks noChangeArrowheads="1"/>
          </p:cNvSpPr>
          <p:nvPr/>
        </p:nvSpPr>
        <p:spPr bwMode="auto">
          <a:xfrm>
            <a:off x="2060972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22894" name="Text Box 128"/>
          <p:cNvSpPr txBox="1">
            <a:spLocks noChangeArrowheads="1"/>
          </p:cNvSpPr>
          <p:nvPr/>
        </p:nvSpPr>
        <p:spPr bwMode="auto">
          <a:xfrm>
            <a:off x="3013472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22895" name="Text Box 130"/>
          <p:cNvSpPr txBox="1">
            <a:spLocks noChangeArrowheads="1"/>
          </p:cNvSpPr>
          <p:nvPr/>
        </p:nvSpPr>
        <p:spPr bwMode="auto">
          <a:xfrm>
            <a:off x="4029075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22896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993107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97" name="Text Box 132"/>
          <p:cNvSpPr txBox="1">
            <a:spLocks noChangeArrowheads="1"/>
          </p:cNvSpPr>
          <p:nvPr/>
        </p:nvSpPr>
        <p:spPr bwMode="auto">
          <a:xfrm>
            <a:off x="4981575" y="2047876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22898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191" y="2784873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899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42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0" name="Text Box 136"/>
          <p:cNvSpPr txBox="1">
            <a:spLocks noChangeArrowheads="1"/>
          </p:cNvSpPr>
          <p:nvPr/>
        </p:nvSpPr>
        <p:spPr bwMode="auto">
          <a:xfrm>
            <a:off x="2382441" y="278487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22901" name="Text Box 138"/>
          <p:cNvSpPr txBox="1">
            <a:spLocks noChangeArrowheads="1"/>
          </p:cNvSpPr>
          <p:nvPr/>
        </p:nvSpPr>
        <p:spPr bwMode="auto">
          <a:xfrm>
            <a:off x="1578769" y="2838451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22902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54" y="2757488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3" name="Text Box 140"/>
          <p:cNvSpPr txBox="1">
            <a:spLocks noChangeArrowheads="1"/>
          </p:cNvSpPr>
          <p:nvPr/>
        </p:nvSpPr>
        <p:spPr bwMode="auto">
          <a:xfrm>
            <a:off x="2950369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22904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3" y="2757488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5" name="Text Box 142"/>
          <p:cNvSpPr txBox="1">
            <a:spLocks noChangeArrowheads="1"/>
          </p:cNvSpPr>
          <p:nvPr/>
        </p:nvSpPr>
        <p:spPr bwMode="auto">
          <a:xfrm>
            <a:off x="3457575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22906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210" y="2757488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7" name="Text Box 144"/>
          <p:cNvSpPr txBox="1">
            <a:spLocks noChangeArrowheads="1"/>
          </p:cNvSpPr>
          <p:nvPr/>
        </p:nvSpPr>
        <p:spPr bwMode="auto">
          <a:xfrm>
            <a:off x="3965972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22908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22" y="2757488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9" name="Text Box 146"/>
          <p:cNvSpPr txBox="1">
            <a:spLocks noChangeArrowheads="1"/>
          </p:cNvSpPr>
          <p:nvPr/>
        </p:nvSpPr>
        <p:spPr bwMode="auto">
          <a:xfrm>
            <a:off x="4410075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22910" name="Text Box 148"/>
          <p:cNvSpPr txBox="1">
            <a:spLocks noChangeArrowheads="1"/>
          </p:cNvSpPr>
          <p:nvPr/>
        </p:nvSpPr>
        <p:spPr bwMode="auto">
          <a:xfrm>
            <a:off x="4855369" y="280987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22911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73" y="27848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2" name="Text Box 152"/>
          <p:cNvSpPr txBox="1">
            <a:spLocks noChangeArrowheads="1"/>
          </p:cNvSpPr>
          <p:nvPr/>
        </p:nvSpPr>
        <p:spPr bwMode="auto">
          <a:xfrm>
            <a:off x="5489972" y="283845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22913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829" y="978694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4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535" y="978694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5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06" y="1678782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6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23" y="1678782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7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29" y="1678782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8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3" y="1678782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9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816" y="251698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0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2443163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1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241" y="2443163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2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004" y="2443163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3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54" y="2443163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4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606" y="2443163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5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12" y="244316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6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244316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7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94" y="3643313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8" name="Text Box 140"/>
          <p:cNvSpPr txBox="1">
            <a:spLocks noChangeArrowheads="1"/>
          </p:cNvSpPr>
          <p:nvPr/>
        </p:nvSpPr>
        <p:spPr bwMode="auto">
          <a:xfrm>
            <a:off x="1446610" y="369570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22929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643313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0" name="Text Box 142"/>
          <p:cNvSpPr txBox="1">
            <a:spLocks noChangeArrowheads="1"/>
          </p:cNvSpPr>
          <p:nvPr/>
        </p:nvSpPr>
        <p:spPr bwMode="auto">
          <a:xfrm>
            <a:off x="1953816" y="369570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22931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81" y="3328988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2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244" y="3328988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标题 1"/>
          <p:cNvSpPr txBox="1">
            <a:spLocks/>
          </p:cNvSpPr>
          <p:nvPr/>
        </p:nvSpPr>
        <p:spPr>
          <a:xfrm>
            <a:off x="4556522" y="69532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0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6" name="标题 1"/>
          <p:cNvSpPr txBox="1">
            <a:spLocks/>
          </p:cNvSpPr>
          <p:nvPr/>
        </p:nvSpPr>
        <p:spPr>
          <a:xfrm>
            <a:off x="3645694" y="139184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1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7" name="标题 1"/>
          <p:cNvSpPr txBox="1">
            <a:spLocks/>
          </p:cNvSpPr>
          <p:nvPr/>
        </p:nvSpPr>
        <p:spPr>
          <a:xfrm>
            <a:off x="5306616" y="1391841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2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8" name="标题 1"/>
          <p:cNvSpPr txBox="1">
            <a:spLocks/>
          </p:cNvSpPr>
          <p:nvPr/>
        </p:nvSpPr>
        <p:spPr>
          <a:xfrm>
            <a:off x="2681287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3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9" name="标题 1"/>
          <p:cNvSpPr txBox="1">
            <a:spLocks/>
          </p:cNvSpPr>
          <p:nvPr/>
        </p:nvSpPr>
        <p:spPr>
          <a:xfrm>
            <a:off x="3645694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4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4717256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5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1" name="标题 1"/>
          <p:cNvSpPr txBox="1">
            <a:spLocks/>
          </p:cNvSpPr>
          <p:nvPr/>
        </p:nvSpPr>
        <p:spPr>
          <a:xfrm>
            <a:off x="5735241" y="2141935"/>
            <a:ext cx="300038" cy="169069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6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2940" name="矩形 61"/>
          <p:cNvSpPr>
            <a:spLocks noChangeArrowheads="1"/>
          </p:cNvSpPr>
          <p:nvPr/>
        </p:nvSpPr>
        <p:spPr bwMode="auto">
          <a:xfrm>
            <a:off x="5965031" y="696516"/>
            <a:ext cx="214312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问：对矩阵元素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(6,4</a:t>
            </a:r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）加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a,</a:t>
            </a:r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那么</a:t>
            </a:r>
            <a:r>
              <a:rPr lang="en-US" altLang="zh-CN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Tree</a:t>
            </a:r>
            <a:r>
              <a:rPr lang="zh-CN" altLang="en-US" sz="2100" dirty="0">
                <a:solidFill>
                  <a:srgbClr val="FF0000"/>
                </a:solidFill>
                <a:ea typeface="微软雅黑" panose="020B0503020204020204" pitchFamily="34" charset="-122"/>
              </a:rPr>
              <a:t>数组里面哪些元素要修改？</a:t>
            </a:r>
          </a:p>
        </p:txBody>
      </p:sp>
      <p:sp>
        <p:nvSpPr>
          <p:cNvPr id="63" name="标题 1"/>
          <p:cNvSpPr txBox="1">
            <a:spLocks/>
          </p:cNvSpPr>
          <p:nvPr/>
        </p:nvSpPr>
        <p:spPr>
          <a:xfrm>
            <a:off x="4089797" y="2625329"/>
            <a:ext cx="428625" cy="160734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11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4" name="标题 1"/>
          <p:cNvSpPr txBox="1">
            <a:spLocks/>
          </p:cNvSpPr>
          <p:nvPr/>
        </p:nvSpPr>
        <p:spPr>
          <a:xfrm>
            <a:off x="3071813" y="2625329"/>
            <a:ext cx="428625" cy="160734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altLang="zh-CN" sz="1500" dirty="0">
                <a:solidFill>
                  <a:srgbClr val="FF0000"/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9</a:t>
            </a:r>
            <a:endParaRPr lang="zh-CN" altLang="en-US" sz="1500" dirty="0">
              <a:solidFill>
                <a:srgbClr val="FF0000"/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22943" name="矩形 64"/>
          <p:cNvSpPr>
            <a:spLocks noChangeArrowheads="1"/>
          </p:cNvSpPr>
          <p:nvPr/>
        </p:nvSpPr>
        <p:spPr bwMode="auto">
          <a:xfrm>
            <a:off x="2643188" y="3643313"/>
            <a:ext cx="508992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ea typeface="微软雅黑" panose="020B0503020204020204" pitchFamily="34" charset="-122"/>
              </a:rPr>
              <a:t>Tree[0][0]  Tree[0][1]  Tree[0][4] Tree[0][9] </a:t>
            </a:r>
          </a:p>
          <a:p>
            <a:pPr eaLnBrk="1" hangingPunct="1"/>
            <a:r>
              <a:rPr lang="en-US" altLang="zh-CN" dirty="0">
                <a:ea typeface="微软雅黑" panose="020B0503020204020204" pitchFamily="34" charset="-122"/>
              </a:rPr>
              <a:t>Tree[2][0]  Tree[2][1]  Tree[2][4] Tree[2][9] </a:t>
            </a:r>
          </a:p>
          <a:p>
            <a:pPr eaLnBrk="1" hangingPunct="1"/>
            <a:r>
              <a:rPr lang="en-US" altLang="zh-CN" dirty="0">
                <a:ea typeface="微软雅黑" panose="020B0503020204020204" pitchFamily="34" charset="-122"/>
              </a:rPr>
              <a:t>Tree[5][0]  Tree[5][1]  Tree[5][4] Tree[5][9] </a:t>
            </a:r>
          </a:p>
          <a:p>
            <a:pPr eaLnBrk="1" hangingPunct="1"/>
            <a:r>
              <a:rPr lang="en-US" altLang="zh-CN" dirty="0">
                <a:ea typeface="微软雅黑" panose="020B0503020204020204" pitchFamily="34" charset="-122"/>
              </a:rPr>
              <a:t>Tree[11][0]  Tree[11][1]  Tree[11][4] Tree[11][9] 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Rectangle 2"/>
          <p:cNvSpPr txBox="1">
            <a:spLocks noChangeArrowheads="1"/>
          </p:cNvSpPr>
          <p:nvPr/>
        </p:nvSpPr>
        <p:spPr bwMode="auto">
          <a:xfrm>
            <a:off x="2381" y="26606"/>
            <a:ext cx="6477000" cy="58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lvl="1" indent="0" eaLnBrk="1" hangingPunct="1">
              <a:lnSpc>
                <a:spcPct val="95000"/>
              </a:lnSpc>
              <a:buClr>
                <a:srgbClr val="000000"/>
              </a:buClr>
            </a:pP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*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9 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矩阵的行线段树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(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列线段树结构一样）：</a:t>
            </a:r>
          </a:p>
        </p:txBody>
      </p:sp>
    </p:spTree>
    <p:extLst>
      <p:ext uri="{BB962C8B-B14F-4D97-AF65-F5344CB8AC3E}">
        <p14:creationId xmlns:p14="http://schemas.microsoft.com/office/powerpoint/2010/main" val="10658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452320" y="4617000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冰岛黄金瀑布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二维线段树例题</a:t>
            </a:r>
            <a:endParaRPr lang="en-US" altLang="zh-CN" sz="2400" dirty="0" smtClean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Mobile phones</a:t>
            </a:r>
            <a:b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</a:b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83518"/>
            <a:ext cx="619692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5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93" y="242887"/>
            <a:ext cx="5624513" cy="428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用二维线段树做</a:t>
            </a:r>
            <a:r>
              <a:rPr lang="en-US" altLang="zh-CN" sz="2300" dirty="0">
                <a:ea typeface="微软雅黑" panose="020B0503020204020204" pitchFamily="34" charset="-122"/>
              </a:rPr>
              <a:t>POJ 1195 Mobile phones</a:t>
            </a:r>
            <a:br>
              <a:rPr lang="en-US" altLang="zh-CN" sz="2300" dirty="0">
                <a:ea typeface="微软雅黑" panose="020B0503020204020204" pitchFamily="34" charset="-122"/>
              </a:rPr>
            </a:br>
            <a:endParaRPr lang="zh-CN" altLang="en-US" sz="2300" dirty="0">
              <a:ea typeface="微软雅黑" panose="020B0503020204020204" pitchFamily="34" charset="-122"/>
            </a:endParaRPr>
          </a:p>
        </p:txBody>
      </p:sp>
      <p:sp>
        <p:nvSpPr>
          <p:cNvPr id="123907" name="矩形 3"/>
          <p:cNvSpPr>
            <a:spLocks noChangeArrowheads="1"/>
          </p:cNvSpPr>
          <p:nvPr/>
        </p:nvSpPr>
        <p:spPr bwMode="auto">
          <a:xfrm>
            <a:off x="107504" y="482806"/>
            <a:ext cx="885698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给定一个矩阵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，不断进行两种操作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）给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a[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][j]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加上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</a:p>
          <a:p>
            <a:pPr eaLnBrk="1" hangingPunct="1"/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2)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询问从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a[x1][y1]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a[x2][y2]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的子矩阵中所有数的和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93" y="242887"/>
            <a:ext cx="5624513" cy="4286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用二维线段树做</a:t>
            </a:r>
            <a:r>
              <a:rPr lang="en-US" altLang="zh-CN" sz="2300" dirty="0">
                <a:ea typeface="微软雅黑" panose="020B0503020204020204" pitchFamily="34" charset="-122"/>
              </a:rPr>
              <a:t>POJ 1195 Mobile phones</a:t>
            </a:r>
            <a:br>
              <a:rPr lang="en-US" altLang="zh-CN" sz="2300" dirty="0">
                <a:ea typeface="微软雅黑" panose="020B0503020204020204" pitchFamily="34" charset="-122"/>
              </a:rPr>
            </a:br>
            <a:endParaRPr lang="zh-CN" altLang="en-US" sz="2300" dirty="0">
              <a:ea typeface="微软雅黑" panose="020B0503020204020204" pitchFamily="34" charset="-122"/>
            </a:endParaRPr>
          </a:p>
        </p:txBody>
      </p:sp>
      <p:sp>
        <p:nvSpPr>
          <p:cNvPr id="123907" name="矩形 3"/>
          <p:cNvSpPr>
            <a:spLocks noChangeArrowheads="1"/>
          </p:cNvSpPr>
          <p:nvPr/>
        </p:nvSpPr>
        <p:spPr bwMode="auto">
          <a:xfrm>
            <a:off x="107504" y="482806"/>
            <a:ext cx="8856984" cy="44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iostream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using namespace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std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#define MY_MAX 1100</a:t>
            </a:r>
          </a:p>
          <a:p>
            <a:pPr eaLnBrk="1" hangingPunct="1"/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Tree[MY_MAX * </a:t>
            </a:r>
            <a:r>
              <a:rPr lang="en-US" altLang="zh-CN" sz="15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4][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MY_MAX * </a:t>
            </a:r>
            <a:r>
              <a:rPr lang="en-US" altLang="zh-CN" sz="15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4];</a:t>
            </a:r>
            <a:r>
              <a:rPr lang="en-US" altLang="zh-CN" sz="15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二维线段树，每一行都是一</a:t>
            </a:r>
            <a:r>
              <a:rPr lang="zh-CN" altLang="en-US" sz="150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棵二叉树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，用于存放一棵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方向线段树，树节点只存放 对应的区间（矩阵）的数字之和</a:t>
            </a:r>
            <a:endParaRPr lang="en-US" altLang="zh-CN" sz="15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S; 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矩阵宽度</a:t>
            </a:r>
            <a:endParaRPr lang="en-US" altLang="zh-CN" sz="15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Add_x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rooty,int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R,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x ,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a)</a:t>
            </a:r>
          </a:p>
          <a:p>
            <a:pPr eaLnBrk="1" hangingPunct="1"/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//tree[</a:t>
            </a:r>
            <a:r>
              <a:rPr lang="en-US" altLang="zh-CN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][</a:t>
            </a:r>
            <a:r>
              <a:rPr lang="en-US" altLang="zh-CN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对应的矩阵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方向上范围是</a:t>
            </a:r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[L,R]</a:t>
            </a:r>
          </a:p>
          <a:p>
            <a:pPr eaLnBrk="1" hangingPunct="1"/>
            <a:r>
              <a:rPr lang="en-US" altLang="zh-CN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操作</a:t>
            </a:r>
            <a:r>
              <a:rPr lang="en-US" altLang="zh-CN" sz="15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zh-CN" altLang="en-US" sz="15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那一行的行线段树</a:t>
            </a:r>
            <a:endParaRPr lang="en-US" altLang="zh-CN" sz="150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 += a;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== R ) 	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 = (L + R )/2;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x &lt;= mid )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Add_x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+ 1, L ,mid, x, a);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Add_x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+ 2, mid + 1,R, x, a);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08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矩形 3"/>
          <p:cNvSpPr>
            <a:spLocks noChangeArrowheads="1"/>
          </p:cNvSpPr>
          <p:nvPr/>
        </p:nvSpPr>
        <p:spPr bwMode="auto">
          <a:xfrm>
            <a:off x="179512" y="339502"/>
            <a:ext cx="892899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Add_y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L,int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y,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a)</a:t>
            </a:r>
          </a:p>
          <a:p>
            <a:pPr eaLnBrk="1" hangingPunct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//tree[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][XXX]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对应的矩阵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方向上范围是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[L,R]</a:t>
            </a:r>
          </a:p>
          <a:p>
            <a:pPr eaLnBrk="1" hangingPunct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操作根为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的行线段树。行线段树上的每个节点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对应于一棵列线段树，即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tree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数组的一行）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Add_x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rooty,0, 1, S, 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x,a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更新第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行的列线段树 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== R)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 = (L + R )/2;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y &lt;= mid ) </a:t>
            </a:r>
          </a:p>
          <a:p>
            <a:pPr eaLnBrk="1" hangingPunct="1"/>
            <a:r>
              <a:rPr lang="es-E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Add_y( ( rooty &lt;&lt; 1) + 1, L, mid,y, x, a);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</a:t>
            </a:r>
          </a:p>
          <a:p>
            <a:pPr eaLnBrk="1" hangingPunct="1"/>
            <a:r>
              <a:rPr lang="es-E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    Add_y( ( rooty &lt;&lt; 1) + 2, mid+1, R, y, x, a);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013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2"/>
          <p:cNvSpPr txBox="1">
            <a:spLocks noChangeArrowheads="1"/>
          </p:cNvSpPr>
          <p:nvPr/>
        </p:nvSpPr>
        <p:spPr bwMode="auto">
          <a:xfrm>
            <a:off x="-80962" y="59185"/>
            <a:ext cx="6477000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线段树的核心操作：区间分解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1520" y="1275606"/>
            <a:ext cx="8784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若线段树根节点对应区间为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a,b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]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，给定区间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c,d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] ( a &lt;= 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c,d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 &lt;= b) ,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区间分解，就是找出一些节点，这些节点对应的区间互相不重叠，且加起来正好是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c,d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]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这些节点称为“终止节点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"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06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矩形 3"/>
          <p:cNvSpPr>
            <a:spLocks noChangeArrowheads="1"/>
          </p:cNvSpPr>
          <p:nvPr/>
        </p:nvSpPr>
        <p:spPr bwMode="auto">
          <a:xfrm>
            <a:off x="107504" y="411510"/>
            <a:ext cx="8856984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 ,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x1,int x2)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查询第</a:t>
            </a:r>
            <a:r>
              <a:rPr lang="en-US" altLang="zh-CN" sz="16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行的列线段树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.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== x1 &amp;&amp; R == x2)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Tree[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][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 = ( L + R ) /2 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x2 &lt;= mid )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+ 1,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L, mid,x1,x2);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if( x1 &gt; mid 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+ 2,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mid+1,R, x1,x2);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+ 1,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 L, mid ,x1,mid) +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rootx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+ 2,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 mid + 1, R, mid + 1,x2);</a:t>
            </a:r>
          </a:p>
          <a:p>
            <a:pPr eaLnBrk="1" hangingPunct="1"/>
            <a:endParaRPr lang="zh-CN" altLang="en-US" sz="16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/>
            <a:endParaRPr lang="zh-CN" altLang="en-US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20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矩形 3"/>
          <p:cNvSpPr>
            <a:spLocks noChangeArrowheads="1"/>
          </p:cNvSpPr>
          <p:nvPr/>
        </p:nvSpPr>
        <p:spPr bwMode="auto">
          <a:xfrm>
            <a:off x="251520" y="411510"/>
            <a:ext cx="889248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fr-FR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 QuerySum_y(int rooty, int L, int R ,int y1, int y2, int x1,int x2)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== y1 &amp;&amp; R == y2 )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QuerySum_x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(rooty,0,1,S,x1,x2);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 = ( L + R ) /2;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y2 &lt;= mid ) 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QuerySum_y( (rooty &lt;&lt; 1) + 1, L,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 mid ,y1,y2,x1,x2);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y1 &gt; mid )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QuerySum_y( (rooty &lt;&lt; 1) + 2, 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mid + 1,R, y1,y2,x1,x2);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QuerySum_y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(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rooty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&lt;&lt; 1) + 1, L, 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mid ,y1,mid ,x1,x2) +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   QuerySum_y( (rooty &lt;&lt; 1) + 2, </a:t>
            </a:r>
          </a:p>
          <a:p>
            <a:pPr eaLnBrk="1" hangingPunct="1"/>
            <a:r>
              <a:rPr lang="es-E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mid + 1, R, mid + 1,y2 ,x1,x2);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/>
            <a:endParaRPr lang="zh-CN" altLang="en-US" sz="15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8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矩形 3"/>
          <p:cNvSpPr>
            <a:spLocks noChangeArrowheads="1"/>
          </p:cNvSpPr>
          <p:nvPr/>
        </p:nvSpPr>
        <p:spPr bwMode="auto">
          <a:xfrm>
            <a:off x="107504" y="146248"/>
            <a:ext cx="8928992" cy="513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main</a:t>
            </a:r>
            <a:r>
              <a:rPr lang="en-US" altLang="zh-CN" sz="1425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() {</a:t>
            </a:r>
            <a:endParaRPr lang="en-US" altLang="zh-CN" sz="1425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25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cmd,x,y,a,l,b,r,t,Sum</a:t>
            </a:r>
            <a:r>
              <a:rPr lang="en-US" altLang="zh-CN" sz="1425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= 0;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while( true) {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("%d",&amp;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cmd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switch( 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cmd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case 0: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("%d",&amp; S);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memset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Tree,0,sizeof(Tree));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break;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case 1:</a:t>
            </a:r>
          </a:p>
          <a:p>
            <a:pPr eaLnBrk="1" hangingPunct="1"/>
            <a:r>
              <a:rPr lang="es-E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scanf("%d%d%d",&amp;x ,&amp;y,&amp;a);</a:t>
            </a:r>
          </a:p>
          <a:p>
            <a:pPr eaLnBrk="1" hangingPunct="1"/>
            <a:r>
              <a:rPr lang="es-E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Add_y(0, 1,S, y + 1, x + 1, a);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break;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case 2:</a:t>
            </a:r>
          </a:p>
          <a:p>
            <a:pPr eaLnBrk="1" hangingPunct="1"/>
            <a:r>
              <a:rPr lang="fr-FR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scanf("%d%d%d%d",&amp;l , &amp;b, &amp;r,&amp;t);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l ++; b++; r ++; t ++;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        </a:t>
            </a:r>
            <a:r>
              <a:rPr lang="en-US" altLang="zh-CN" sz="1425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425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("%d\n",</a:t>
            </a:r>
            <a:r>
              <a:rPr lang="en-US" altLang="zh-CN" sz="1425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QuerySum_y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(0,1,S,b,t,l,r));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break;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case 3: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return 0;</a:t>
            </a:r>
          </a:p>
          <a:p>
            <a:pPr eaLnBrk="1" hangingPunct="1"/>
            <a:r>
              <a:rPr lang="zh-CN" altLang="en-US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zh-CN" altLang="en-US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en-US" altLang="zh-CN" sz="1425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387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"/>
          <p:cNvSpPr>
            <a:spLocks noChangeArrowheads="1"/>
          </p:cNvSpPr>
          <p:nvPr/>
        </p:nvSpPr>
        <p:spPr bwMode="auto">
          <a:xfrm>
            <a:off x="251520" y="133452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二维线段树好题：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2155 Matrix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1520" y="904355"/>
            <a:ext cx="8640959" cy="3924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N * N </a:t>
            </a:r>
            <a:r>
              <a:rPr lang="zh-CN" altLang="en-US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的矩阵，每个元素要么是</a:t>
            </a: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0</a:t>
            </a:r>
            <a:r>
              <a:rPr lang="zh-CN" altLang="en-US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，要么是</a:t>
            </a: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1</a:t>
            </a:r>
            <a:r>
              <a:rPr lang="zh-CN" altLang="en-US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，开始全</a:t>
            </a: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0</a:t>
            </a:r>
          </a:p>
          <a:p>
            <a:pPr eaLnBrk="0" hangingPunct="0">
              <a:defRPr/>
            </a:pP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eaLnBrk="0" hangingPunct="0">
              <a:defRPr/>
            </a:pPr>
            <a:r>
              <a:rPr lang="zh-CN" altLang="en-US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不断进行两种操作：</a:t>
            </a: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eaLnBrk="0" hangingPunct="0">
              <a:defRPr/>
            </a:pP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marL="385763" indent="-385763">
              <a:buFontTx/>
              <a:buAutoNum type="arabicParenR"/>
              <a:defRPr/>
            </a:pPr>
            <a:r>
              <a:rPr lang="en-US" sz="2100" dirty="0">
                <a:latin typeface="Arial" charset="0"/>
                <a:ea typeface="微软雅黑" panose="020B0503020204020204" pitchFamily="34" charset="-122"/>
              </a:rPr>
              <a:t>C x1 y1 x2 y2  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表示要将左上角为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(x1,y1),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右下角为（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x2,y2)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的子矩阵里的全部元素都取反（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变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1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，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1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变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0</a:t>
            </a:r>
            <a:r>
              <a:rPr lang="zh-CN" altLang="en-US" sz="2100" dirty="0">
                <a:latin typeface="Arial" charset="0"/>
                <a:ea typeface="微软雅黑" panose="020B0503020204020204" pitchFamily="34" charset="-122"/>
              </a:rPr>
              <a:t>） </a:t>
            </a:r>
            <a:r>
              <a:rPr lang="en-US" altLang="zh-CN" sz="2100" dirty="0">
                <a:latin typeface="Arial" charset="0"/>
                <a:ea typeface="微软雅黑" panose="020B0503020204020204" pitchFamily="34" charset="-122"/>
              </a:rPr>
              <a:t>(1&lt;=x1&lt;=x2&lt;=n,1&lt;=y1&lt;=y2&lt;=n)</a:t>
            </a:r>
          </a:p>
          <a:p>
            <a:pPr marL="385763" indent="-385763">
              <a:buFontTx/>
              <a:buAutoNum type="arabicParenR"/>
              <a:defRPr/>
            </a:pP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marL="385763" indent="-385763">
              <a:buFontTx/>
              <a:buAutoNum type="arabicParenR"/>
              <a:defRPr/>
            </a:pP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Q x y  </a:t>
            </a:r>
            <a:r>
              <a:rPr lang="zh-CN" altLang="en-US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查询</a:t>
            </a: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(</a:t>
            </a:r>
            <a:r>
              <a:rPr lang="en-US" altLang="zh-CN" sz="2100" dirty="0" err="1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x,y</a:t>
            </a:r>
            <a:r>
              <a:rPr lang="en-US" altLang="zh-CN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)</a:t>
            </a:r>
            <a:r>
              <a:rPr lang="zh-CN" altLang="en-US" sz="2100" dirty="0">
                <a:solidFill>
                  <a:srgbClr val="000000"/>
                </a:solidFill>
                <a:latin typeface="Arial" charset="0"/>
                <a:ea typeface="微软雅黑" panose="020B0503020204020204" pitchFamily="34" charset="-122"/>
                <a:cs typeface="Arial" charset="0"/>
              </a:rPr>
              <a:t>处元素的值</a:t>
            </a: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eaLnBrk="0" hangingPunct="0">
              <a:defRPr/>
            </a:pP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eaLnBrk="0" hangingPunct="0">
              <a:defRPr/>
            </a:pPr>
            <a:endParaRPr lang="en-US" altLang="zh-CN" sz="2100" dirty="0">
              <a:solidFill>
                <a:srgbClr val="000000"/>
              </a:solidFill>
              <a:latin typeface="Arial" charset="0"/>
              <a:ea typeface="微软雅黑" panose="020B0503020204020204" pitchFamily="34" charset="-122"/>
              <a:cs typeface="Arial" charset="0"/>
            </a:endParaRPr>
          </a:p>
          <a:p>
            <a:pPr eaLnBrk="0" hangingPunct="0">
              <a:defRPr/>
            </a:pPr>
            <a:endParaRPr lang="zh-CN" altLang="zh-CN" dirty="0">
              <a:latin typeface="Arial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03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411510"/>
            <a:ext cx="5624513" cy="3600450"/>
          </a:xfrm>
        </p:spPr>
        <p:txBody>
          <a:bodyPr/>
          <a:lstStyle/>
          <a:p>
            <a:pPr>
              <a:buFont typeface="Wingdings 2" panose="05020102010507070707" pitchFamily="18" charset="2"/>
              <a:buNone/>
            </a:pPr>
            <a:r>
              <a:rPr lang="zh-CN" altLang="en-US" sz="2300" dirty="0">
                <a:solidFill>
                  <a:schemeClr val="tx2"/>
                </a:solidFill>
                <a:latin typeface="+mj-lt"/>
                <a:cs typeface="+mj-cs"/>
              </a:rPr>
              <a:t>线段树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cs typeface="+mj-cs"/>
              </a:rPr>
              <a:t>POJ</a:t>
            </a:r>
            <a:r>
              <a:rPr lang="zh-CN" altLang="en-US" sz="2300" dirty="0">
                <a:solidFill>
                  <a:schemeClr val="tx2"/>
                </a:solidFill>
                <a:latin typeface="+mj-lt"/>
                <a:cs typeface="+mj-cs"/>
              </a:rPr>
              <a:t>题目推荐：</a:t>
            </a:r>
            <a:endParaRPr lang="en-US" altLang="zh-CN" sz="2300" dirty="0">
              <a:solidFill>
                <a:schemeClr val="tx2"/>
              </a:solidFill>
              <a:latin typeface="+mj-lt"/>
              <a:cs typeface="+mj-cs"/>
            </a:endParaRPr>
          </a:p>
          <a:p>
            <a:pPr>
              <a:buFont typeface="Wingdings 2" panose="05020102010507070707" pitchFamily="18" charset="2"/>
              <a:buNone/>
            </a:pPr>
            <a:endParaRPr lang="en-US" altLang="zh-CN" dirty="0" smtClean="0"/>
          </a:p>
          <a:p>
            <a:pPr>
              <a:buFont typeface="Wingdings 2" panose="05020102010507070707" pitchFamily="18" charset="2"/>
              <a:buNone/>
            </a:pPr>
            <a:r>
              <a:rPr lang="en-US" altLang="zh-CN" dirty="0" smtClean="0"/>
              <a:t>2182, 2352, 1177, 3667,3067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174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9512" y="843558"/>
            <a:ext cx="86868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从根节点开始，递归进行区间分解</a:t>
            </a: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4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 smtClean="0"/>
              <a:t>走到节点</a:t>
            </a:r>
            <a:r>
              <a:rPr lang="en-US" altLang="zh-CN" sz="2400" dirty="0" smtClean="0"/>
              <a:t>[L,R]</a:t>
            </a:r>
            <a:r>
              <a:rPr lang="zh-CN" altLang="en-US" sz="2400" dirty="0" smtClean="0"/>
              <a:t>时，如果要分解的的区间就是</a:t>
            </a:r>
            <a:r>
              <a:rPr lang="en-US" altLang="zh-CN" sz="2400" dirty="0" smtClean="0"/>
              <a:t>[L,R]</a:t>
            </a:r>
            <a:r>
              <a:rPr lang="zh-CN" altLang="en-US" sz="2400" dirty="0" smtClean="0"/>
              <a:t>，则找到一个终止节点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 如果不是，则： 取</a:t>
            </a:r>
            <a:r>
              <a:rPr lang="en-US" altLang="zh-CN" sz="2400" dirty="0" smtClean="0"/>
              <a:t>mid=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L+R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/2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 看要分解的区间与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L,mid</a:t>
            </a:r>
            <a:r>
              <a:rPr lang="en-US" altLang="zh-CN" sz="2400" dirty="0" smtClean="0"/>
              <a:t>]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[mid+1,R]</a:t>
            </a:r>
            <a:r>
              <a:rPr lang="zh-CN" altLang="en-US" sz="2400" dirty="0" smtClean="0"/>
              <a:t>哪个有交集，就进入哪个区间进行进一步</a:t>
            </a:r>
            <a:r>
              <a:rPr lang="zh-CN" altLang="en-US" sz="2400" dirty="0"/>
              <a:t>分解</a:t>
            </a:r>
            <a:r>
              <a:rPr lang="zh-CN" altLang="en-US" sz="2400" dirty="0" smtClean="0"/>
              <a:t>。有可能两个区间都进入</a:t>
            </a:r>
            <a:endParaRPr lang="en-US" altLang="zh-CN" sz="24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-80962" y="59185"/>
            <a:ext cx="6477000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线段树的核心操作：区间分解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732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7" y="2299518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73" y="2299518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24" y="3103190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2"/>
          <p:cNvSpPr txBox="1">
            <a:spLocks noChangeArrowheads="1"/>
          </p:cNvSpPr>
          <p:nvPr/>
        </p:nvSpPr>
        <p:spPr bwMode="auto">
          <a:xfrm>
            <a:off x="-97941" y="36910"/>
            <a:ext cx="7319391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altLang="zh-CN" sz="2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[</a:t>
            </a:r>
            <a:r>
              <a:rPr lang="en-US" altLang="zh-CN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1, 9]</a:t>
            </a:r>
            <a:r>
              <a:rPr lang="zh-CN" altLang="en-US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的线段树上，区间</a:t>
            </a:r>
            <a:r>
              <a:rPr lang="en-US" altLang="zh-CN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[2,8]</a:t>
            </a:r>
            <a:r>
              <a:rPr lang="zh-CN" altLang="en-US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的分解</a:t>
            </a:r>
          </a:p>
        </p:txBody>
      </p:sp>
      <p:pic>
        <p:nvPicPr>
          <p:cNvPr id="15366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17" y="854099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120"/>
          <p:cNvSpPr txBox="1">
            <a:spLocks noChangeArrowheads="1"/>
          </p:cNvSpPr>
          <p:nvPr/>
        </p:nvSpPr>
        <p:spPr bwMode="auto">
          <a:xfrm>
            <a:off x="3021260" y="906487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5368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92" y="1554187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Text Box 122"/>
          <p:cNvSpPr txBox="1">
            <a:spLocks noChangeArrowheads="1"/>
          </p:cNvSpPr>
          <p:nvPr/>
        </p:nvSpPr>
        <p:spPr bwMode="auto">
          <a:xfrm>
            <a:off x="2131863" y="1604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5370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95" y="1554187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Text Box 124"/>
          <p:cNvSpPr txBox="1">
            <a:spLocks noChangeArrowheads="1"/>
          </p:cNvSpPr>
          <p:nvPr/>
        </p:nvSpPr>
        <p:spPr bwMode="auto">
          <a:xfrm>
            <a:off x="3720157" y="1604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5372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26" y="2311424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3" name="Text Box 126"/>
          <p:cNvSpPr txBox="1">
            <a:spLocks noChangeArrowheads="1"/>
          </p:cNvSpPr>
          <p:nvPr/>
        </p:nvSpPr>
        <p:spPr bwMode="auto">
          <a:xfrm>
            <a:off x="1306760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5374" name="Text Box 128"/>
          <p:cNvSpPr txBox="1">
            <a:spLocks noChangeArrowheads="1"/>
          </p:cNvSpPr>
          <p:nvPr/>
        </p:nvSpPr>
        <p:spPr bwMode="auto">
          <a:xfrm>
            <a:off x="2259260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5375" name="Text Box 130"/>
          <p:cNvSpPr txBox="1">
            <a:spLocks noChangeArrowheads="1"/>
          </p:cNvSpPr>
          <p:nvPr/>
        </p:nvSpPr>
        <p:spPr bwMode="auto">
          <a:xfrm>
            <a:off x="3274863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5376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01" y="2311424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7" name="Text Box 132"/>
          <p:cNvSpPr txBox="1">
            <a:spLocks noChangeArrowheads="1"/>
          </p:cNvSpPr>
          <p:nvPr/>
        </p:nvSpPr>
        <p:spPr bwMode="auto">
          <a:xfrm>
            <a:off x="4227363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5378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9" y="310319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30" y="3103190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0" name="Text Box 136"/>
          <p:cNvSpPr txBox="1">
            <a:spLocks noChangeArrowheads="1"/>
          </p:cNvSpPr>
          <p:nvPr/>
        </p:nvSpPr>
        <p:spPr bwMode="auto">
          <a:xfrm>
            <a:off x="1628229" y="310319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381" name="Text Box 138"/>
          <p:cNvSpPr txBox="1">
            <a:spLocks noChangeArrowheads="1"/>
          </p:cNvSpPr>
          <p:nvPr/>
        </p:nvSpPr>
        <p:spPr bwMode="auto">
          <a:xfrm>
            <a:off x="824557" y="3156768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5382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42" y="3075806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3" name="Text Box 140"/>
          <p:cNvSpPr txBox="1">
            <a:spLocks noChangeArrowheads="1"/>
          </p:cNvSpPr>
          <p:nvPr/>
        </p:nvSpPr>
        <p:spPr bwMode="auto">
          <a:xfrm>
            <a:off x="2196157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5384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75806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5" name="Text Box 142"/>
          <p:cNvSpPr txBox="1">
            <a:spLocks noChangeArrowheads="1"/>
          </p:cNvSpPr>
          <p:nvPr/>
        </p:nvSpPr>
        <p:spPr bwMode="auto">
          <a:xfrm>
            <a:off x="2703363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5386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998" y="3075806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7" name="Text Box 144"/>
          <p:cNvSpPr txBox="1">
            <a:spLocks noChangeArrowheads="1"/>
          </p:cNvSpPr>
          <p:nvPr/>
        </p:nvSpPr>
        <p:spPr bwMode="auto">
          <a:xfrm>
            <a:off x="3211760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5388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10" y="3075806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9" name="Text Box 146"/>
          <p:cNvSpPr txBox="1">
            <a:spLocks noChangeArrowheads="1"/>
          </p:cNvSpPr>
          <p:nvPr/>
        </p:nvSpPr>
        <p:spPr bwMode="auto">
          <a:xfrm>
            <a:off x="3655863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5390" name="Text Box 148"/>
          <p:cNvSpPr txBox="1">
            <a:spLocks noChangeArrowheads="1"/>
          </p:cNvSpPr>
          <p:nvPr/>
        </p:nvSpPr>
        <p:spPr bwMode="auto">
          <a:xfrm>
            <a:off x="4101157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5391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61" y="3103190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2" name="Text Box 152"/>
          <p:cNvSpPr txBox="1">
            <a:spLocks noChangeArrowheads="1"/>
          </p:cNvSpPr>
          <p:nvPr/>
        </p:nvSpPr>
        <p:spPr bwMode="auto">
          <a:xfrm>
            <a:off x="4735760" y="3156768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5393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17" y="1297012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323" y="1297012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5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95" y="1997100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6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11" y="1997100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7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17" y="1997100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8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01" y="1997100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9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05" y="2835300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0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39" y="2761481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1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30" y="276148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2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61481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3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42" y="276148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4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95" y="2761481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5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01" y="2761481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6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13" y="2761481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7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2" y="3961631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08" name="Text Box 140"/>
          <p:cNvSpPr txBox="1">
            <a:spLocks noChangeArrowheads="1"/>
          </p:cNvSpPr>
          <p:nvPr/>
        </p:nvSpPr>
        <p:spPr bwMode="auto">
          <a:xfrm>
            <a:off x="692398" y="4014018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5409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3" y="3961631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0" name="Text Box 142"/>
          <p:cNvSpPr txBox="1">
            <a:spLocks noChangeArrowheads="1"/>
          </p:cNvSpPr>
          <p:nvPr/>
        </p:nvSpPr>
        <p:spPr bwMode="auto">
          <a:xfrm>
            <a:off x="1199604" y="4014018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5411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9" y="3647306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2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2" y="3647306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3205163" y="3966947"/>
            <a:ext cx="6018609" cy="155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r>
              <a:rPr lang="zh-CN" altLang="en-US" sz="2000" dirty="0" smtClean="0">
                <a:solidFill>
                  <a:srgbClr val="070C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分解规则：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如果有某个节点代表的区间，完全属于待分解区间，则该节点为“终止”节点，不再继续往下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48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7" y="2299518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573" y="2299518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824" y="3103190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2"/>
          <p:cNvSpPr txBox="1">
            <a:spLocks noChangeArrowheads="1"/>
          </p:cNvSpPr>
          <p:nvPr/>
        </p:nvSpPr>
        <p:spPr bwMode="auto">
          <a:xfrm>
            <a:off x="-97941" y="36910"/>
            <a:ext cx="7319391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en-US" altLang="zh-CN" sz="2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[</a:t>
            </a:r>
            <a:r>
              <a:rPr lang="en-US" altLang="zh-CN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1, 9]</a:t>
            </a:r>
            <a:r>
              <a:rPr lang="zh-CN" altLang="en-US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的线段树上，区间</a:t>
            </a:r>
            <a:r>
              <a:rPr lang="en-US" altLang="zh-CN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[2,8]</a:t>
            </a:r>
            <a:r>
              <a:rPr lang="zh-CN" altLang="en-US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的分解</a:t>
            </a:r>
          </a:p>
        </p:txBody>
      </p:sp>
      <p:pic>
        <p:nvPicPr>
          <p:cNvPr id="15366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17" y="854099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120"/>
          <p:cNvSpPr txBox="1">
            <a:spLocks noChangeArrowheads="1"/>
          </p:cNvSpPr>
          <p:nvPr/>
        </p:nvSpPr>
        <p:spPr bwMode="auto">
          <a:xfrm>
            <a:off x="3021260" y="906487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5368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92" y="1554187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Text Box 122"/>
          <p:cNvSpPr txBox="1">
            <a:spLocks noChangeArrowheads="1"/>
          </p:cNvSpPr>
          <p:nvPr/>
        </p:nvSpPr>
        <p:spPr bwMode="auto">
          <a:xfrm>
            <a:off x="2131863" y="1604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5370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95" y="1554187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1" name="Text Box 124"/>
          <p:cNvSpPr txBox="1">
            <a:spLocks noChangeArrowheads="1"/>
          </p:cNvSpPr>
          <p:nvPr/>
        </p:nvSpPr>
        <p:spPr bwMode="auto">
          <a:xfrm>
            <a:off x="3720157" y="1604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5372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26" y="2311424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3" name="Text Box 126"/>
          <p:cNvSpPr txBox="1">
            <a:spLocks noChangeArrowheads="1"/>
          </p:cNvSpPr>
          <p:nvPr/>
        </p:nvSpPr>
        <p:spPr bwMode="auto">
          <a:xfrm>
            <a:off x="1306760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5374" name="Text Box 128"/>
          <p:cNvSpPr txBox="1">
            <a:spLocks noChangeArrowheads="1"/>
          </p:cNvSpPr>
          <p:nvPr/>
        </p:nvSpPr>
        <p:spPr bwMode="auto">
          <a:xfrm>
            <a:off x="2259260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5375" name="Text Box 130"/>
          <p:cNvSpPr txBox="1">
            <a:spLocks noChangeArrowheads="1"/>
          </p:cNvSpPr>
          <p:nvPr/>
        </p:nvSpPr>
        <p:spPr bwMode="auto">
          <a:xfrm>
            <a:off x="3274863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5376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01" y="2311424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7" name="Text Box 132"/>
          <p:cNvSpPr txBox="1">
            <a:spLocks noChangeArrowheads="1"/>
          </p:cNvSpPr>
          <p:nvPr/>
        </p:nvSpPr>
        <p:spPr bwMode="auto">
          <a:xfrm>
            <a:off x="4227363" y="2366193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5378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9" y="3103190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230" y="3103190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0" name="Text Box 136"/>
          <p:cNvSpPr txBox="1">
            <a:spLocks noChangeArrowheads="1"/>
          </p:cNvSpPr>
          <p:nvPr/>
        </p:nvSpPr>
        <p:spPr bwMode="auto">
          <a:xfrm>
            <a:off x="1628229" y="310319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5381" name="Text Box 138"/>
          <p:cNvSpPr txBox="1">
            <a:spLocks noChangeArrowheads="1"/>
          </p:cNvSpPr>
          <p:nvPr/>
        </p:nvSpPr>
        <p:spPr bwMode="auto">
          <a:xfrm>
            <a:off x="824557" y="3156768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5382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42" y="3075806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3" name="Text Box 140"/>
          <p:cNvSpPr txBox="1">
            <a:spLocks noChangeArrowheads="1"/>
          </p:cNvSpPr>
          <p:nvPr/>
        </p:nvSpPr>
        <p:spPr bwMode="auto">
          <a:xfrm>
            <a:off x="2196157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5384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075806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5" name="Text Box 142"/>
          <p:cNvSpPr txBox="1">
            <a:spLocks noChangeArrowheads="1"/>
          </p:cNvSpPr>
          <p:nvPr/>
        </p:nvSpPr>
        <p:spPr bwMode="auto">
          <a:xfrm>
            <a:off x="2703363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5386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998" y="3075806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7" name="Text Box 144"/>
          <p:cNvSpPr txBox="1">
            <a:spLocks noChangeArrowheads="1"/>
          </p:cNvSpPr>
          <p:nvPr/>
        </p:nvSpPr>
        <p:spPr bwMode="auto">
          <a:xfrm>
            <a:off x="3211760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5388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910" y="3075806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9" name="Text Box 146"/>
          <p:cNvSpPr txBox="1">
            <a:spLocks noChangeArrowheads="1"/>
          </p:cNvSpPr>
          <p:nvPr/>
        </p:nvSpPr>
        <p:spPr bwMode="auto">
          <a:xfrm>
            <a:off x="3655863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5390" name="Text Box 148"/>
          <p:cNvSpPr txBox="1">
            <a:spLocks noChangeArrowheads="1"/>
          </p:cNvSpPr>
          <p:nvPr/>
        </p:nvSpPr>
        <p:spPr bwMode="auto">
          <a:xfrm>
            <a:off x="4101157" y="3128193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5391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761" y="3103190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92" name="Text Box 152"/>
          <p:cNvSpPr txBox="1">
            <a:spLocks noChangeArrowheads="1"/>
          </p:cNvSpPr>
          <p:nvPr/>
        </p:nvSpPr>
        <p:spPr bwMode="auto">
          <a:xfrm>
            <a:off x="4735760" y="3156768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5393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617" y="1297012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4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323" y="1297012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5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95" y="1997100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6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911" y="1997100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7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617" y="1997100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8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01" y="1997100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99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05" y="2835300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0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39" y="2761481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1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30" y="276148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2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761481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3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42" y="276148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4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395" y="2761481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5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01" y="2761481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6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13" y="2761481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07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2" y="3961631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08" name="Text Box 140"/>
          <p:cNvSpPr txBox="1">
            <a:spLocks noChangeArrowheads="1"/>
          </p:cNvSpPr>
          <p:nvPr/>
        </p:nvSpPr>
        <p:spPr bwMode="auto">
          <a:xfrm>
            <a:off x="692398" y="4014018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5409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3" y="3961631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10" name="Text Box 142"/>
          <p:cNvSpPr txBox="1">
            <a:spLocks noChangeArrowheads="1"/>
          </p:cNvSpPr>
          <p:nvPr/>
        </p:nvSpPr>
        <p:spPr bwMode="auto">
          <a:xfrm>
            <a:off x="1199604" y="4014018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5411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9" y="3647306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2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32" y="3647306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3205163" y="3966947"/>
            <a:ext cx="6018609" cy="155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r>
              <a:rPr lang="zh-CN" altLang="en-US" sz="2000" dirty="0">
                <a:solidFill>
                  <a:srgbClr val="070C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</a:t>
            </a:r>
            <a:r>
              <a:rPr lang="zh-CN" altLang="en-US" sz="2000" dirty="0" smtClean="0">
                <a:solidFill>
                  <a:srgbClr val="070CE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分解复杂度：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层最多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个“终止节点”，所以 终止节点总数也是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-US" altLang="zh-CN" sz="20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的，即区间分解复杂度是 </a:t>
            </a:r>
            <a:r>
              <a:rPr lang="en-US" altLang="zh-CN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log(n)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为根区间长度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027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1017985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094" y="101798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 txBox="1">
            <a:spLocks noChangeArrowheads="1"/>
          </p:cNvSpPr>
          <p:nvPr/>
        </p:nvSpPr>
        <p:spPr bwMode="auto">
          <a:xfrm>
            <a:off x="154781" y="82031"/>
            <a:ext cx="6477000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zh-CN" altLang="en-US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证明每层最多</a:t>
            </a:r>
            <a:r>
              <a:rPr lang="en-US" altLang="zh-CN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</a:t>
            </a:r>
            <a:r>
              <a:rPr lang="zh-CN" altLang="en-US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个“终止节点”</a:t>
            </a:r>
            <a:r>
              <a:rPr lang="en-US" altLang="zh-CN" sz="26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:</a:t>
            </a:r>
            <a:endParaRPr lang="zh-CN" altLang="en-US" sz="26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7413" name="Picture 1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947" y="1029891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 Box 126"/>
          <p:cNvSpPr txBox="1">
            <a:spLocks noChangeArrowheads="1"/>
          </p:cNvSpPr>
          <p:nvPr/>
        </p:nvSpPr>
        <p:spPr bwMode="auto">
          <a:xfrm>
            <a:off x="3393281" y="1084660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025" dirty="0" err="1">
                <a:solidFill>
                  <a:srgbClr val="000000"/>
                </a:solidFill>
                <a:ea typeface="微软雅黑" panose="020B0503020204020204" pitchFamily="34" charset="-122"/>
              </a:rPr>
              <a:t>a,b</a:t>
            </a: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7415" name="Text Box 128"/>
          <p:cNvSpPr txBox="1">
            <a:spLocks noChangeArrowheads="1"/>
          </p:cNvSpPr>
          <p:nvPr/>
        </p:nvSpPr>
        <p:spPr bwMode="auto">
          <a:xfrm>
            <a:off x="4345781" y="1084660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ea typeface="微软雅黑" panose="020B0503020204020204" pitchFamily="34" charset="-122"/>
              </a:rPr>
              <a:t>[</a:t>
            </a:r>
            <a:r>
              <a:rPr lang="en-US" altLang="zh-CN" sz="2025" dirty="0" err="1">
                <a:ea typeface="微软雅黑" panose="020B0503020204020204" pitchFamily="34" charset="-122"/>
              </a:rPr>
              <a:t>c,d</a:t>
            </a:r>
            <a:r>
              <a:rPr lang="en-US" altLang="zh-CN" sz="2025" dirty="0"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7416" name="Text Box 130"/>
          <p:cNvSpPr txBox="1">
            <a:spLocks noChangeArrowheads="1"/>
          </p:cNvSpPr>
          <p:nvPr/>
        </p:nvSpPr>
        <p:spPr bwMode="auto">
          <a:xfrm>
            <a:off x="5361385" y="1084660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ea typeface="微软雅黑" panose="020B0503020204020204" pitchFamily="34" charset="-122"/>
              </a:rPr>
              <a:t>[</a:t>
            </a:r>
            <a:r>
              <a:rPr lang="en-US" altLang="zh-CN" sz="2025" dirty="0" err="1">
                <a:ea typeface="微软雅黑" panose="020B0503020204020204" pitchFamily="34" charset="-122"/>
              </a:rPr>
              <a:t>e,f</a:t>
            </a:r>
            <a:r>
              <a:rPr lang="en-US" altLang="zh-CN" sz="2025" dirty="0">
                <a:ea typeface="微软雅黑" panose="020B0503020204020204" pitchFamily="34" charset="-122"/>
              </a:rPr>
              <a:t>]</a:t>
            </a:r>
          </a:p>
        </p:txBody>
      </p:sp>
      <p:pic>
        <p:nvPicPr>
          <p:cNvPr id="17417" name="Picture 1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821657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821657"/>
            <a:ext cx="401241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1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1794273"/>
            <a:ext cx="401241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0" name="Text Box 140"/>
          <p:cNvSpPr txBox="1">
            <a:spLocks noChangeArrowheads="1"/>
          </p:cNvSpPr>
          <p:nvPr/>
        </p:nvSpPr>
        <p:spPr bwMode="auto">
          <a:xfrm>
            <a:off x="4282678" y="1846660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</a:p>
        </p:txBody>
      </p:sp>
      <p:pic>
        <p:nvPicPr>
          <p:cNvPr id="17421" name="Picture 1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794273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Picture 14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519" y="1794273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3" name="Text Box 144"/>
          <p:cNvSpPr txBox="1">
            <a:spLocks noChangeArrowheads="1"/>
          </p:cNvSpPr>
          <p:nvPr/>
        </p:nvSpPr>
        <p:spPr bwMode="auto">
          <a:xfrm>
            <a:off x="5298281" y="1846660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</a:p>
        </p:txBody>
      </p:sp>
      <p:pic>
        <p:nvPicPr>
          <p:cNvPr id="17424" name="Picture 14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431" y="1794273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5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553767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6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860" y="1479948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6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1479948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" name="Picture 16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1479948"/>
            <a:ext cx="15121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16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62" y="1479948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Picture 16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917" y="1479948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4"/>
          <p:cNvSpPr>
            <a:spLocks noChangeArrowheads="1"/>
          </p:cNvSpPr>
          <p:nvPr/>
        </p:nvSpPr>
        <p:spPr bwMode="auto">
          <a:xfrm>
            <a:off x="3125391" y="3589735"/>
            <a:ext cx="4714875" cy="155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57175" indent="-257175" fontAlgn="auto"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SzPct val="65000"/>
              <a:defRPr/>
            </a:pPr>
            <a:endParaRPr lang="zh-CN" altLang="en-US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432" name="Text Box 140"/>
          <p:cNvSpPr txBox="1">
            <a:spLocks noChangeArrowheads="1"/>
          </p:cNvSpPr>
          <p:nvPr/>
        </p:nvSpPr>
        <p:spPr bwMode="auto">
          <a:xfrm>
            <a:off x="3768328" y="1875235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</a:p>
        </p:txBody>
      </p:sp>
      <p:sp>
        <p:nvSpPr>
          <p:cNvPr id="17433" name="Rectangle 2"/>
          <p:cNvSpPr txBox="1">
            <a:spLocks noChangeArrowheads="1"/>
          </p:cNvSpPr>
          <p:nvPr/>
        </p:nvSpPr>
        <p:spPr bwMode="auto">
          <a:xfrm>
            <a:off x="1732360" y="4286250"/>
            <a:ext cx="6477000" cy="58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114300" lvl="1" indent="0" eaLnBrk="1" hangingPunct="1">
              <a:lnSpc>
                <a:spcPct val="95000"/>
              </a:lnSpc>
              <a:buClr>
                <a:srgbClr val="000000"/>
              </a:buClr>
            </a:pPr>
            <a:r>
              <a:rPr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代表终止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1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</a:t>
            </a:r>
            <a:r>
              <a:rPr lang="zh-CN" altLang="en-US" sz="2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情况不可能发生</a:t>
            </a:r>
          </a:p>
        </p:txBody>
      </p:sp>
      <p:pic>
        <p:nvPicPr>
          <p:cNvPr id="17434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110" y="2732485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5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6" y="2732485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Picture 1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69" y="2744391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7" name="Text Box 126"/>
          <p:cNvSpPr txBox="1">
            <a:spLocks noChangeArrowheads="1"/>
          </p:cNvSpPr>
          <p:nvPr/>
        </p:nvSpPr>
        <p:spPr bwMode="auto">
          <a:xfrm>
            <a:off x="3339703" y="2799160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025" dirty="0" err="1">
                <a:solidFill>
                  <a:srgbClr val="000000"/>
                </a:solidFill>
                <a:ea typeface="微软雅黑" panose="020B0503020204020204" pitchFamily="34" charset="-122"/>
              </a:rPr>
              <a:t>a,b</a:t>
            </a: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7438" name="Text Box 128"/>
          <p:cNvSpPr txBox="1">
            <a:spLocks noChangeArrowheads="1"/>
          </p:cNvSpPr>
          <p:nvPr/>
        </p:nvSpPr>
        <p:spPr bwMode="auto">
          <a:xfrm>
            <a:off x="4292203" y="2799160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ea typeface="微软雅黑" panose="020B0503020204020204" pitchFamily="34" charset="-122"/>
              </a:rPr>
              <a:t>[</a:t>
            </a:r>
            <a:r>
              <a:rPr lang="en-US" altLang="zh-CN" sz="2025" dirty="0" err="1">
                <a:ea typeface="微软雅黑" panose="020B0503020204020204" pitchFamily="34" charset="-122"/>
              </a:rPr>
              <a:t>c,d</a:t>
            </a:r>
            <a:r>
              <a:rPr lang="en-US" altLang="zh-CN" sz="2025" dirty="0">
                <a:ea typeface="微软雅黑" panose="020B0503020204020204" pitchFamily="34" charset="-122"/>
              </a:rPr>
              <a:t>]</a:t>
            </a:r>
          </a:p>
        </p:txBody>
      </p:sp>
      <p:sp>
        <p:nvSpPr>
          <p:cNvPr id="17439" name="Text Box 130"/>
          <p:cNvSpPr txBox="1">
            <a:spLocks noChangeArrowheads="1"/>
          </p:cNvSpPr>
          <p:nvPr/>
        </p:nvSpPr>
        <p:spPr bwMode="auto">
          <a:xfrm>
            <a:off x="5307806" y="2799160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ea typeface="微软雅黑" panose="020B0503020204020204" pitchFamily="34" charset="-122"/>
              </a:rPr>
              <a:t>[</a:t>
            </a:r>
            <a:r>
              <a:rPr lang="en-US" altLang="zh-CN" sz="2025" dirty="0" err="1">
                <a:ea typeface="微软雅黑" panose="020B0503020204020204" pitchFamily="34" charset="-122"/>
              </a:rPr>
              <a:t>e,f</a:t>
            </a:r>
            <a:r>
              <a:rPr lang="en-US" altLang="zh-CN" sz="2025" dirty="0">
                <a:ea typeface="微软雅黑" panose="020B0503020204020204" pitchFamily="34" charset="-122"/>
              </a:rPr>
              <a:t>]</a:t>
            </a:r>
          </a:p>
        </p:txBody>
      </p:sp>
      <p:pic>
        <p:nvPicPr>
          <p:cNvPr id="17440" name="Picture 1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2" y="3536157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1" name="Picture 13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73" y="35361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Picture 1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85" y="350877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3" name="Text Box 140"/>
          <p:cNvSpPr txBox="1">
            <a:spLocks noChangeArrowheads="1"/>
          </p:cNvSpPr>
          <p:nvPr/>
        </p:nvSpPr>
        <p:spPr bwMode="auto">
          <a:xfrm>
            <a:off x="4229100" y="3561160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</a:p>
        </p:txBody>
      </p:sp>
      <p:pic>
        <p:nvPicPr>
          <p:cNvPr id="17444" name="Picture 14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35" y="3508773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5" name="Picture 14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941" y="3508773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6" name="Text Box 144"/>
          <p:cNvSpPr txBox="1">
            <a:spLocks noChangeArrowheads="1"/>
          </p:cNvSpPr>
          <p:nvPr/>
        </p:nvSpPr>
        <p:spPr bwMode="auto">
          <a:xfrm>
            <a:off x="4732735" y="3589735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</a:p>
        </p:txBody>
      </p:sp>
      <p:pic>
        <p:nvPicPr>
          <p:cNvPr id="17447" name="Picture 14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853" y="3508773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8" name="Picture 15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548" y="3268267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9" name="Picture 16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2" y="3194448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0" name="Picture 16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3" y="3194448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1" name="Picture 16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735" y="3194448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2" name="Picture 16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385" y="3194448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53" name="Picture 16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338" y="3194448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54" name="Text Box 140"/>
          <p:cNvSpPr txBox="1">
            <a:spLocks noChangeArrowheads="1"/>
          </p:cNvSpPr>
          <p:nvPr/>
        </p:nvSpPr>
        <p:spPr bwMode="auto">
          <a:xfrm>
            <a:off x="3714750" y="3589735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3345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25087" y="23405"/>
            <a:ext cx="8358246" cy="7953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600" dirty="0">
                <a:ea typeface="微软雅黑" panose="020B0503020204020204" pitchFamily="34" charset="-122"/>
              </a:rPr>
              <a:t>线段树的特性总结 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7504" y="1419622"/>
            <a:ext cx="8903059" cy="342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深度为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en-US" altLang="zh-CN" sz="20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（向上取整，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是根节点对应区间的长度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树上，任意一个区间被分解后得到的“终止节点”数目都是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树上更新叶子节点和进行区间分解时间复杂度都是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SzPct val="65000"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线段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树能在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的时间内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完成以区间为单位的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更新和查询，能用树状数组做的题，都能用线段树做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SzPct val="65000"/>
              <a:buFont typeface="Wingdings" panose="05000000000000000000" pitchFamily="2" charset="2"/>
              <a:buChar char="l"/>
              <a:defRPr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5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8554" y="-33057"/>
            <a:ext cx="8358246" cy="7953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600" dirty="0">
                <a:ea typeface="微软雅黑" panose="020B0503020204020204" pitchFamily="34" charset="-122"/>
              </a:rPr>
              <a:t>线段树的构建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328554" y="915566"/>
            <a:ext cx="8229600" cy="34694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950" dirty="0"/>
              <a:t>function </a:t>
            </a:r>
            <a:r>
              <a:rPr lang="zh-CN" altLang="en-US" sz="1950" dirty="0"/>
              <a:t>以节点</a:t>
            </a:r>
            <a:r>
              <a:rPr lang="en-US" altLang="zh-CN" sz="1950" dirty="0"/>
              <a:t>v</a:t>
            </a:r>
            <a:r>
              <a:rPr lang="zh-CN" altLang="en-US" sz="1950" dirty="0"/>
              <a:t>为根建树、</a:t>
            </a:r>
            <a:r>
              <a:rPr lang="en-US" altLang="zh-CN" sz="1950" dirty="0"/>
              <a:t>v</a:t>
            </a:r>
            <a:r>
              <a:rPr lang="zh-CN" altLang="en-US" sz="1950" dirty="0"/>
              <a:t>对应区间为</a:t>
            </a:r>
            <a:r>
              <a:rPr lang="en-US" altLang="zh-CN" sz="1950" dirty="0" smtClean="0"/>
              <a:t>[L,R]</a:t>
            </a:r>
            <a:endParaRPr lang="en-US" altLang="zh-CN" sz="1950" dirty="0"/>
          </a:p>
          <a:p>
            <a:pPr marL="0" indent="0">
              <a:buNone/>
            </a:pPr>
            <a:r>
              <a:rPr lang="en-US" altLang="zh-CN" sz="1950" dirty="0"/>
              <a:t>{</a:t>
            </a:r>
          </a:p>
          <a:p>
            <a:pPr marL="0" indent="0">
              <a:buNone/>
            </a:pPr>
            <a:r>
              <a:rPr lang="en-US" altLang="zh-CN" sz="1950" dirty="0"/>
              <a:t>    </a:t>
            </a:r>
            <a:r>
              <a:rPr lang="zh-CN" altLang="en-US" sz="1950" dirty="0"/>
              <a:t>对节点</a:t>
            </a:r>
            <a:r>
              <a:rPr lang="en-US" altLang="zh-CN" sz="1950" dirty="0"/>
              <a:t>v</a:t>
            </a:r>
            <a:r>
              <a:rPr lang="zh-CN" altLang="en-US" sz="1950" dirty="0"/>
              <a:t>初始化</a:t>
            </a:r>
            <a:endParaRPr lang="en-US" altLang="zh-CN" sz="1950" dirty="0"/>
          </a:p>
          <a:p>
            <a:pPr marL="0" indent="0">
              <a:buNone/>
            </a:pPr>
            <a:r>
              <a:rPr lang="en-US" altLang="zh-CN" sz="1950" dirty="0"/>
              <a:t>    if </a:t>
            </a:r>
            <a:r>
              <a:rPr lang="en-US" altLang="zh-CN" sz="1950" dirty="0" smtClean="0"/>
              <a:t>(L!=R)</a:t>
            </a:r>
            <a:endParaRPr lang="en-US" altLang="zh-CN" sz="1950" dirty="0"/>
          </a:p>
          <a:p>
            <a:pPr marL="0" indent="0">
              <a:buNone/>
            </a:pPr>
            <a:r>
              <a:rPr lang="en-US" altLang="zh-CN" sz="1950" dirty="0"/>
              <a:t>    {</a:t>
            </a:r>
          </a:p>
          <a:p>
            <a:pPr marL="0" indent="0">
              <a:buNone/>
            </a:pPr>
            <a:r>
              <a:rPr lang="en-US" altLang="zh-CN" sz="1950" dirty="0"/>
              <a:t>        </a:t>
            </a:r>
            <a:r>
              <a:rPr lang="zh-CN" altLang="en-US" sz="1950" dirty="0"/>
              <a:t>以</a:t>
            </a:r>
            <a:r>
              <a:rPr lang="en-US" altLang="zh-CN" sz="1950" dirty="0"/>
              <a:t>v</a:t>
            </a:r>
            <a:r>
              <a:rPr lang="zh-CN" altLang="en-US" sz="1950" dirty="0"/>
              <a:t>的左孩子为根建树、区间为</a:t>
            </a:r>
            <a:r>
              <a:rPr lang="en-US" altLang="zh-CN" sz="1950" dirty="0" smtClean="0"/>
              <a:t>[L,(L+R)/</a:t>
            </a:r>
            <a:r>
              <a:rPr lang="en-US" altLang="zh-CN" sz="1950" dirty="0"/>
              <a:t>2]</a:t>
            </a:r>
          </a:p>
          <a:p>
            <a:pPr marL="0" indent="0">
              <a:buNone/>
            </a:pPr>
            <a:r>
              <a:rPr lang="en-US" altLang="zh-CN" sz="1950" dirty="0"/>
              <a:t>        </a:t>
            </a:r>
            <a:r>
              <a:rPr lang="zh-CN" altLang="en-US" sz="1950" dirty="0"/>
              <a:t>以</a:t>
            </a:r>
            <a:r>
              <a:rPr lang="en-US" altLang="zh-CN" sz="1950" dirty="0"/>
              <a:t>v</a:t>
            </a:r>
            <a:r>
              <a:rPr lang="zh-CN" altLang="en-US" sz="1950" dirty="0"/>
              <a:t>的右孩子为根建树、区间为</a:t>
            </a:r>
            <a:r>
              <a:rPr lang="en-US" altLang="zh-CN" sz="1950" dirty="0" smtClean="0"/>
              <a:t>[(L+R)/2+1,R]</a:t>
            </a:r>
            <a:endParaRPr lang="en-US" altLang="zh-CN" sz="1950" dirty="0"/>
          </a:p>
          <a:p>
            <a:pPr marL="0" indent="0">
              <a:buNone/>
            </a:pPr>
            <a:r>
              <a:rPr lang="en-US" altLang="zh-CN" sz="1950" dirty="0"/>
              <a:t>    }   </a:t>
            </a:r>
          </a:p>
          <a:p>
            <a:pPr marL="0" indent="0">
              <a:buNone/>
            </a:pPr>
            <a:r>
              <a:rPr lang="en-US" altLang="zh-CN" sz="1950" dirty="0"/>
              <a:t>}</a:t>
            </a:r>
          </a:p>
          <a:p>
            <a:pPr marL="0" indent="0">
              <a:buNone/>
            </a:pPr>
            <a:r>
              <a:rPr lang="zh-CN" altLang="en-US" sz="1950" dirty="0">
                <a:solidFill>
                  <a:srgbClr val="FF0000"/>
                </a:solidFill>
              </a:rPr>
              <a:t>建树的时间复杂度是</a:t>
            </a:r>
            <a:r>
              <a:rPr lang="en-US" altLang="zh-CN" sz="1950" dirty="0">
                <a:solidFill>
                  <a:srgbClr val="FF0000"/>
                </a:solidFill>
              </a:rPr>
              <a:t>O(n) </a:t>
            </a:r>
            <a:r>
              <a:rPr lang="en-US" altLang="zh-CN" sz="1950" dirty="0"/>
              <a:t>n</a:t>
            </a:r>
            <a:r>
              <a:rPr lang="zh-CN" altLang="en-US" sz="1950" dirty="0"/>
              <a:t>为根节点对应的区间长度</a:t>
            </a:r>
            <a:endParaRPr lang="en-US" altLang="zh-CN" sz="1950" dirty="0"/>
          </a:p>
          <a:p>
            <a:pPr marL="0" indent="0"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754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28554" y="-33057"/>
            <a:ext cx="8358246" cy="795354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600" dirty="0">
                <a:ea typeface="微软雅黑" panose="020B0503020204020204" pitchFamily="34" charset="-122"/>
              </a:rPr>
              <a:t>线段树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的区间分解</a:t>
            </a:r>
            <a:endParaRPr lang="zh-CN" altLang="en-US" sz="2600" dirty="0">
              <a:ea typeface="微软雅黑" panose="020B0503020204020204" pitchFamily="34" charset="-122"/>
            </a:endParaRP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xfrm>
            <a:off x="431839" y="627534"/>
            <a:ext cx="8229600" cy="346949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/>
              <a:t>function </a:t>
            </a:r>
            <a:r>
              <a:rPr lang="zh-CN" altLang="en-US" sz="1600" dirty="0"/>
              <a:t>从节点</a:t>
            </a:r>
            <a:r>
              <a:rPr lang="en-US" altLang="zh-CN" sz="1600" dirty="0"/>
              <a:t>V</a:t>
            </a:r>
            <a:r>
              <a:rPr lang="zh-CN" altLang="en-US" sz="1600" dirty="0"/>
              <a:t>开始，分解区间 </a:t>
            </a:r>
            <a:r>
              <a:rPr lang="en-US" altLang="zh-CN" sz="1600" dirty="0"/>
              <a:t>[L,R]</a:t>
            </a:r>
          </a:p>
          <a:p>
            <a:pPr marL="0" indent="0">
              <a:buNone/>
            </a:pPr>
            <a:r>
              <a:rPr lang="en-US" altLang="zh-CN" sz="1600" dirty="0"/>
              <a:t>{  </a:t>
            </a:r>
            <a:r>
              <a:rPr lang="en-US" altLang="zh-CN" sz="1600" dirty="0">
                <a:solidFill>
                  <a:srgbClr val="00B050"/>
                </a:solidFill>
              </a:rPr>
              <a:t>//V</a:t>
            </a:r>
            <a:r>
              <a:rPr lang="zh-CN" altLang="en-US" sz="1600" dirty="0">
                <a:solidFill>
                  <a:srgbClr val="00B050"/>
                </a:solidFill>
              </a:rPr>
              <a:t>代表的区间是 </a:t>
            </a:r>
            <a:r>
              <a:rPr lang="en-US" altLang="zh-CN" sz="1600" dirty="0">
                <a:solidFill>
                  <a:srgbClr val="00B050"/>
                </a:solidFill>
              </a:rPr>
              <a:t>[V.L,V.R]</a:t>
            </a:r>
          </a:p>
          <a:p>
            <a:pPr marL="0" indent="0">
              <a:buNone/>
            </a:pPr>
            <a:r>
              <a:rPr lang="en-US" altLang="zh-CN" sz="1600" dirty="0" smtClean="0"/>
              <a:t>    if</a:t>
            </a:r>
            <a:r>
              <a:rPr lang="en-US" altLang="zh-CN" sz="1600" dirty="0"/>
              <a:t>(!( L == V.L &amp;&amp; R == V.R)) { </a:t>
            </a:r>
            <a:r>
              <a:rPr lang="en-US" altLang="zh-CN" sz="1600" dirty="0">
                <a:solidFill>
                  <a:srgbClr val="00B050"/>
                </a:solidFill>
              </a:rPr>
              <a:t>//V</a:t>
            </a:r>
            <a:r>
              <a:rPr lang="zh-CN" altLang="en-US" sz="1600" dirty="0">
                <a:solidFill>
                  <a:srgbClr val="00B050"/>
                </a:solidFill>
              </a:rPr>
              <a:t>非终止节点 </a:t>
            </a:r>
          </a:p>
          <a:p>
            <a:pPr marL="0" indent="0">
              <a:buNone/>
            </a:pPr>
            <a:r>
              <a:rPr lang="zh-CN" altLang="en-US" sz="1600" dirty="0"/>
              <a:t>	</a:t>
            </a:r>
            <a:r>
              <a:rPr lang="en-US" altLang="zh-CN" sz="1600" dirty="0"/>
              <a:t>if( R &lt;= mid ) </a:t>
            </a:r>
            <a:r>
              <a:rPr lang="en-US" altLang="zh-CN" sz="1600" dirty="0">
                <a:solidFill>
                  <a:srgbClr val="00B050"/>
                </a:solidFill>
              </a:rPr>
              <a:t>//mid</a:t>
            </a:r>
            <a:r>
              <a:rPr lang="zh-CN" altLang="en-US" sz="1600" dirty="0">
                <a:solidFill>
                  <a:srgbClr val="00B050"/>
                </a:solidFill>
              </a:rPr>
              <a:t>是</a:t>
            </a:r>
            <a:r>
              <a:rPr lang="en-US" altLang="zh-CN" sz="1600" dirty="0">
                <a:solidFill>
                  <a:srgbClr val="00B050"/>
                </a:solidFill>
              </a:rPr>
              <a:t>[V.L,V.R]</a:t>
            </a:r>
            <a:r>
              <a:rPr lang="zh-CN" altLang="en-US" sz="1600" dirty="0">
                <a:solidFill>
                  <a:srgbClr val="00B050"/>
                </a:solidFill>
              </a:rPr>
              <a:t>中点 </a:t>
            </a:r>
          </a:p>
          <a:p>
            <a:pPr marL="0" indent="0">
              <a:buNone/>
            </a:pPr>
            <a:r>
              <a:rPr lang="zh-CN" altLang="en-US" sz="1600" dirty="0"/>
              <a:t>		 从节点</a:t>
            </a:r>
            <a:r>
              <a:rPr lang="en-US" altLang="zh-CN" sz="1600" dirty="0"/>
              <a:t>V</a:t>
            </a:r>
            <a:r>
              <a:rPr lang="zh-CN" altLang="en-US" sz="1600" dirty="0"/>
              <a:t>左孩子开始，分解区间 </a:t>
            </a:r>
            <a:r>
              <a:rPr lang="en-US" altLang="zh-CN" sz="1600" dirty="0"/>
              <a:t>[L,R]  </a:t>
            </a:r>
            <a:r>
              <a:rPr lang="en-US" altLang="zh-CN" sz="1600" dirty="0" smtClean="0"/>
              <a:t>	</a:t>
            </a:r>
            <a:r>
              <a:rPr lang="en-US" altLang="zh-CN" sz="1600" dirty="0" smtClean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路径</a:t>
            </a:r>
            <a:r>
              <a:rPr lang="en-US" altLang="zh-CN" sz="1600" dirty="0">
                <a:solidFill>
                  <a:srgbClr val="00B050"/>
                </a:solidFill>
              </a:rPr>
              <a:t>1 </a:t>
            </a:r>
          </a:p>
          <a:p>
            <a:pPr marL="0" indent="0">
              <a:buNone/>
            </a:pPr>
            <a:r>
              <a:rPr lang="en-US" altLang="zh-CN" sz="1600" dirty="0"/>
              <a:t>	else if( L &gt; mid )</a:t>
            </a:r>
          </a:p>
          <a:p>
            <a:pPr marL="0" indent="0">
              <a:buNone/>
            </a:pPr>
            <a:r>
              <a:rPr lang="en-US" altLang="zh-CN" sz="1600" dirty="0"/>
              <a:t>		 </a:t>
            </a:r>
            <a:r>
              <a:rPr lang="zh-CN" altLang="en-US" sz="1600" dirty="0"/>
              <a:t>从节点</a:t>
            </a:r>
            <a:r>
              <a:rPr lang="en-US" altLang="zh-CN" sz="1600" dirty="0"/>
              <a:t>V</a:t>
            </a:r>
            <a:r>
              <a:rPr lang="zh-CN" altLang="en-US" sz="1600" dirty="0"/>
              <a:t>右孩子开始，分解区间 </a:t>
            </a:r>
            <a:r>
              <a:rPr lang="en-US" altLang="zh-CN" sz="1600" dirty="0"/>
              <a:t>[L,R]	</a:t>
            </a:r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路径</a:t>
            </a:r>
            <a:r>
              <a:rPr lang="en-US" altLang="zh-CN" sz="1600" dirty="0">
                <a:solidFill>
                  <a:srgbClr val="00B050"/>
                </a:solidFill>
              </a:rPr>
              <a:t>2	</a:t>
            </a:r>
          </a:p>
          <a:p>
            <a:pPr marL="0" indent="0">
              <a:buNone/>
            </a:pPr>
            <a:r>
              <a:rPr lang="en-US" altLang="zh-CN" sz="1600" dirty="0"/>
              <a:t>	else { </a:t>
            </a:r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路径</a:t>
            </a:r>
            <a:r>
              <a:rPr lang="en-US" altLang="zh-CN" sz="1600" dirty="0">
                <a:solidFill>
                  <a:srgbClr val="00B050"/>
                </a:solidFill>
              </a:rPr>
              <a:t>3</a:t>
            </a:r>
          </a:p>
          <a:p>
            <a:pPr marL="0" indent="0">
              <a:buNone/>
            </a:pPr>
            <a:r>
              <a:rPr lang="en-US" altLang="zh-CN" sz="1600" dirty="0"/>
              <a:t>		 </a:t>
            </a:r>
            <a:r>
              <a:rPr lang="zh-CN" altLang="en-US" sz="1600" dirty="0"/>
              <a:t>从节点</a:t>
            </a:r>
            <a:r>
              <a:rPr lang="en-US" altLang="zh-CN" sz="1600" dirty="0"/>
              <a:t>V</a:t>
            </a:r>
            <a:r>
              <a:rPr lang="zh-CN" altLang="en-US" sz="1600" dirty="0"/>
              <a:t>左孩子开始，分解区间 </a:t>
            </a:r>
            <a:r>
              <a:rPr lang="en-US" altLang="zh-CN" sz="1600" dirty="0"/>
              <a:t>[</a:t>
            </a:r>
            <a:r>
              <a:rPr lang="en-US" altLang="zh-CN" sz="1600" dirty="0" err="1"/>
              <a:t>L,mid</a:t>
            </a:r>
            <a:r>
              <a:rPr lang="en-US" altLang="zh-CN" sz="1600" dirty="0" smtClean="0"/>
              <a:t>]        </a:t>
            </a:r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分支</a:t>
            </a:r>
            <a:r>
              <a:rPr lang="en-US" altLang="zh-CN" sz="1600" dirty="0">
                <a:solidFill>
                  <a:srgbClr val="00B050"/>
                </a:solidFill>
              </a:rPr>
              <a:t>3-1</a:t>
            </a:r>
          </a:p>
          <a:p>
            <a:pPr marL="0" indent="0">
              <a:buNone/>
            </a:pPr>
            <a:r>
              <a:rPr lang="en-US" altLang="zh-CN" sz="1600" dirty="0"/>
              <a:t>		 </a:t>
            </a:r>
            <a:r>
              <a:rPr lang="zh-CN" altLang="en-US" sz="1600" dirty="0"/>
              <a:t>从节点</a:t>
            </a:r>
            <a:r>
              <a:rPr lang="en-US" altLang="zh-CN" sz="1600" dirty="0"/>
              <a:t>V</a:t>
            </a:r>
            <a:r>
              <a:rPr lang="zh-CN" altLang="en-US" sz="1600" dirty="0"/>
              <a:t>右孩子开始，分解区间 </a:t>
            </a:r>
            <a:r>
              <a:rPr lang="en-US" altLang="zh-CN" sz="1600" dirty="0"/>
              <a:t>[mid+1,R</a:t>
            </a:r>
            <a:r>
              <a:rPr lang="en-US" altLang="zh-CN" sz="1600" dirty="0" smtClean="0"/>
              <a:t>]    </a:t>
            </a:r>
            <a:r>
              <a:rPr lang="en-US" altLang="zh-CN" sz="1600" dirty="0">
                <a:solidFill>
                  <a:srgbClr val="00B050"/>
                </a:solidFill>
              </a:rPr>
              <a:t>//</a:t>
            </a:r>
            <a:r>
              <a:rPr lang="zh-CN" altLang="en-US" sz="1600" dirty="0">
                <a:solidFill>
                  <a:srgbClr val="00B050"/>
                </a:solidFill>
              </a:rPr>
              <a:t>分支</a:t>
            </a:r>
            <a:r>
              <a:rPr lang="en-US" altLang="zh-CN" sz="1600" dirty="0">
                <a:solidFill>
                  <a:srgbClr val="00B050"/>
                </a:solidFill>
              </a:rPr>
              <a:t>3-2 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	}</a:t>
            </a:r>
          </a:p>
          <a:p>
            <a:pPr marL="0" indent="0">
              <a:buNone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}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 smtClean="0"/>
              <a:t>}    </a:t>
            </a:r>
          </a:p>
        </p:txBody>
      </p:sp>
      <p:sp>
        <p:nvSpPr>
          <p:cNvPr id="2" name="矩形 1"/>
          <p:cNvSpPr/>
          <p:nvPr/>
        </p:nvSpPr>
        <p:spPr>
          <a:xfrm>
            <a:off x="1883113" y="3795886"/>
            <a:ext cx="6912768" cy="1138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区间分解从根节点开始。递归时，若走一次路径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，则以后每次都只走路径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或路径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，或即便走路径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，其中的一个分支也是往下一层立即碰到终止节点而返回，即等价于走路径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或路径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，故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）次递归即到底，区间分解复杂度为</a:t>
            </a:r>
            <a:r>
              <a:rPr lang="en-US" altLang="zh-CN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O(log(n))</a:t>
            </a:r>
            <a:r>
              <a:rPr lang="zh-CN" altLang="en-US" sz="17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9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81" y="471636"/>
            <a:ext cx="6229152" cy="4671864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668344" y="4515966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敦煌鸣沙山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线段树解题关键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738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2916238" y="1779588"/>
            <a:ext cx="3168650" cy="1103312"/>
          </a:xfrm>
        </p:spPr>
        <p:txBody>
          <a:bodyPr/>
          <a:lstStyle/>
          <a:p>
            <a:pPr eaLnBrk="1" hangingPunct="1"/>
            <a:r>
              <a:rPr lang="zh-CN" altLang="en-US" sz="4000" dirty="0" smtClean="0"/>
              <a:t>线段树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36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ourier New" panose="02070309020205020404" pitchFamily="49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6D0AB2-A735-431F-B605-A4FDFE26737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zh-CN" altLang="en-US" sz="1200" smtClean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26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8640960" cy="41044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lang="en-US" altLang="zh-CN" sz="21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 smtClean="0"/>
              <a:t>对</a:t>
            </a:r>
            <a:r>
              <a:rPr lang="zh-CN" altLang="en-US" sz="2100" dirty="0"/>
              <a:t>区间所对应的一些数据进行查询，操作是区间分解</a:t>
            </a: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/>
              <a:t>对区间所对应的一些数据进行更新，操作也是区间分解</a:t>
            </a: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/>
              <a:t>关键是要想清楚每个节点要存哪些信息，以及这些信息如何高效更新，维护，查询。不要一更新就更新到叶子节点，那样更新效率最坏就可能变成</a:t>
            </a:r>
            <a:r>
              <a:rPr lang="en-US" altLang="zh-CN" sz="2100" dirty="0"/>
              <a:t>O(n)</a:t>
            </a:r>
            <a:r>
              <a:rPr lang="zh-CN" altLang="en-US" sz="2100" dirty="0"/>
              <a:t>的</a:t>
            </a:r>
            <a:r>
              <a:rPr lang="zh-CN" altLang="en-US" sz="2100" dirty="0" smtClean="0"/>
              <a:t>了</a:t>
            </a: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 marL="0" indent="0">
              <a:buNone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600" dirty="0">
                <a:ea typeface="微软雅黑" panose="020B0503020204020204" pitchFamily="34" charset="-122"/>
              </a:rPr>
              <a:t>线段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树</a:t>
            </a:r>
            <a:r>
              <a:rPr lang="zh-CN" altLang="en-US" sz="2600" dirty="0">
                <a:ea typeface="微软雅黑" panose="020B0503020204020204" pitchFamily="34" charset="-122"/>
              </a:rPr>
              <a:t>解题</a:t>
            </a:r>
          </a:p>
        </p:txBody>
      </p:sp>
    </p:spTree>
    <p:extLst>
      <p:ext uri="{BB962C8B-B14F-4D97-AF65-F5344CB8AC3E}">
        <p14:creationId xmlns:p14="http://schemas.microsoft.com/office/powerpoint/2010/main" val="14059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xfrm>
            <a:off x="251520" y="843558"/>
            <a:ext cx="8640960" cy="410445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 smtClean="0"/>
              <a:t>确定根节点对应的区间，建树</a:t>
            </a:r>
            <a:endParaRPr lang="en-US" altLang="zh-CN" sz="21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 smtClean="0"/>
              <a:t>插入数据 </a:t>
            </a:r>
            <a:r>
              <a:rPr lang="en-US" altLang="zh-CN" sz="2100" dirty="0" smtClean="0"/>
              <a:t>( </a:t>
            </a:r>
            <a:r>
              <a:rPr lang="zh-CN" altLang="en-US" sz="2100" dirty="0" smtClean="0"/>
              <a:t>或建树同时就初始化数据 </a:t>
            </a:r>
            <a:r>
              <a:rPr lang="en-US" altLang="zh-CN" sz="2100" dirty="0" smtClean="0"/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 smtClean="0"/>
              <a:t>更新</a:t>
            </a:r>
            <a:r>
              <a:rPr lang="zh-CN" altLang="en-US" sz="2100" dirty="0"/>
              <a:t>，</a:t>
            </a:r>
            <a:r>
              <a:rPr lang="zh-CN" altLang="en-US" sz="2100" dirty="0" smtClean="0"/>
              <a:t>查询</a:t>
            </a:r>
            <a:endParaRPr lang="en-US" altLang="zh-CN" sz="21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100" dirty="0" smtClean="0"/>
              <a:t>树节点结构</a:t>
            </a:r>
            <a:r>
              <a:rPr lang="zh-CN" altLang="en-US" sz="2100" dirty="0"/>
              <a:t>：</a:t>
            </a: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 marL="0" indent="0">
              <a:buNone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1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600" dirty="0">
                <a:ea typeface="微软雅黑" panose="020B0503020204020204" pitchFamily="34" charset="-122"/>
              </a:rPr>
              <a:t>线段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树解题</a:t>
            </a:r>
            <a:endParaRPr lang="zh-CN" altLang="en-US" sz="2600" dirty="0"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65262" y="2431941"/>
            <a:ext cx="8427218" cy="25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225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endParaRPr lang="en-US" altLang="zh-CN" sz="2250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L,R; </a:t>
            </a:r>
            <a:r>
              <a:rPr lang="en-US" altLang="zh-CN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区间起点和终点</a:t>
            </a:r>
            <a:endParaRPr lang="en-US" altLang="zh-CN" sz="225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XXXX ;   </a:t>
            </a:r>
            <a:r>
              <a:rPr lang="en-US" altLang="zh-CN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与区间</a:t>
            </a:r>
            <a:r>
              <a:rPr lang="en-US" altLang="zh-CN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[L,R]</a:t>
            </a:r>
            <a:r>
              <a:rPr lang="zh-CN" altLang="en-US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相关的数据</a:t>
            </a:r>
            <a:endParaRPr lang="en-US" altLang="zh-CN" sz="225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* </a:t>
            </a:r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 </a:t>
            </a:r>
            <a:r>
              <a:rPr lang="en-US" altLang="zh-CN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2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左右孩子指针</a:t>
            </a:r>
            <a:endParaRPr lang="en-US" altLang="zh-CN" sz="2250" b="1" dirty="0" smtClean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  <a:endParaRPr lang="en-US" altLang="zh-CN" sz="22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ChangeArrowheads="1"/>
          </p:cNvSpPr>
          <p:nvPr/>
        </p:nvSpPr>
        <p:spPr bwMode="auto">
          <a:xfrm>
            <a:off x="179512" y="1012213"/>
            <a:ext cx="8570093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如果用一维数组存放线段树，且根节点区间</a:t>
            </a:r>
            <a:r>
              <a:rPr lang="en-US" altLang="zh-CN" sz="2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[1,n]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使用左右节点指针，则数组需要有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2n-1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个元素</a:t>
            </a:r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不要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左右节点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指针。令根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节点下标为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，对下标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</a:t>
            </a:r>
            <a:r>
              <a:rPr lang="en-US" altLang="zh-CN" sz="2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的节点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1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左子节点下标为 </a:t>
            </a:r>
            <a:r>
              <a:rPr lang="en-US" altLang="zh-CN" sz="21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*2+1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 </a:t>
            </a:r>
          </a:p>
          <a:p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右子节点下标为 </a:t>
            </a:r>
            <a:r>
              <a:rPr lang="en-US" altLang="zh-CN" sz="21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*2+2</a:t>
            </a:r>
          </a:p>
          <a:p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则数组需要有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  2*2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^ [log</a:t>
            </a:r>
            <a:r>
              <a:rPr lang="en-US" altLang="zh-CN" sz="2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n] -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个元素  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([log</a:t>
            </a:r>
            <a:r>
              <a:rPr lang="en-US" altLang="zh-CN" sz="2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n]</a:t>
            </a:r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向上取整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 </a:t>
            </a:r>
          </a:p>
          <a:p>
            <a:pPr lvl="1"/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lvl="1"/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2*2^ [log</a:t>
            </a:r>
            <a:r>
              <a:rPr lang="en-US" altLang="zh-CN" sz="21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n]  -1 &lt;= 4n -1 , 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数组开</a:t>
            </a:r>
            <a:r>
              <a:rPr lang="en-US" altLang="zh-CN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4n</a:t>
            </a:r>
            <a:r>
              <a:rPr lang="zh-CN" altLang="en-US" sz="2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可以确保不越界</a:t>
            </a:r>
            <a:endParaRPr lang="en-US" altLang="zh-CN" sz="21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r>
              <a:rPr lang="zh-CN" altLang="en-US" sz="2600" dirty="0" smtClean="0">
                <a:ea typeface="微软雅黑" panose="020B0503020204020204" pitchFamily="34" charset="-122"/>
              </a:rPr>
              <a:t>用一维数组存放线段树</a:t>
            </a:r>
            <a:endParaRPr lang="en-US" altLang="zh-CN" sz="26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2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38823"/>
            <a:ext cx="6227762" cy="4670822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380312" y="4587974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安徽高铁随拍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线段树例题</a:t>
            </a:r>
            <a:r>
              <a:rPr lang="en-US" altLang="zh-CN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867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600" dirty="0" smtClean="0">
                <a:ea typeface="微软雅黑" panose="020B0503020204020204" pitchFamily="34" charset="-122"/>
              </a:rPr>
              <a:t>例题</a:t>
            </a:r>
            <a:r>
              <a:rPr lang="en-US" altLang="zh-CN" sz="2600" dirty="0" smtClean="0"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：单点更新，区间求和</a:t>
            </a:r>
            <a:endParaRPr lang="zh-CN" altLang="en-US" sz="2600" dirty="0">
              <a:ea typeface="微软雅黑" panose="020B0503020204020204" pitchFamily="34" charset="-122"/>
            </a:endParaRP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xfrm>
            <a:off x="179512" y="1419622"/>
            <a:ext cx="8640960" cy="339447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给一个数的序列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1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2</a:t>
            </a:r>
            <a:r>
              <a:rPr lang="en-US" altLang="zh-CN" sz="2200" dirty="0" smtClean="0"/>
              <a:t>……A</a:t>
            </a:r>
            <a:r>
              <a:rPr lang="en-US" altLang="zh-CN" sz="2200" baseline="-25000" dirty="0" smtClean="0"/>
              <a:t>n</a:t>
            </a:r>
            <a:r>
              <a:rPr lang="zh-CN" altLang="en-US" sz="2200" dirty="0" smtClean="0"/>
              <a:t>。 并且可能多次进行下列两个操作：</a:t>
            </a:r>
            <a:endParaRPr lang="en-US" altLang="zh-CN" sz="22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en-US" altLang="zh-CN" sz="2200" dirty="0" smtClean="0"/>
              <a:t> 1</a:t>
            </a:r>
            <a:r>
              <a:rPr lang="zh-CN" altLang="en-US" sz="2200" dirty="0" smtClean="0"/>
              <a:t>、对序列里面的某个数进行加减</a:t>
            </a:r>
            <a:endParaRPr lang="en-US" altLang="zh-CN" sz="2200" dirty="0" smtClean="0"/>
          </a:p>
          <a:p>
            <a:pPr marL="0" indent="0" eaLnBrk="1" hangingPunct="1">
              <a:buNone/>
            </a:pPr>
            <a:r>
              <a:rPr lang="en-US" altLang="zh-CN" sz="2200" dirty="0" smtClean="0"/>
              <a:t>      2</a:t>
            </a:r>
            <a:r>
              <a:rPr lang="zh-CN" altLang="en-US" sz="2200" dirty="0" smtClean="0"/>
              <a:t>、询问这个序列里面任意一个连续的子序列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i</a:t>
            </a:r>
            <a:r>
              <a:rPr lang="en-US" altLang="zh-CN" sz="2200" dirty="0" smtClean="0"/>
              <a:t>A</a:t>
            </a:r>
            <a:r>
              <a:rPr lang="en-US" altLang="zh-CN" sz="2200" baseline="-25000" dirty="0" smtClean="0"/>
              <a:t>i+1</a:t>
            </a:r>
            <a:r>
              <a:rPr lang="en-US" altLang="zh-CN" sz="2200" dirty="0" smtClean="0"/>
              <a:t>……</a:t>
            </a:r>
            <a:r>
              <a:rPr lang="en-US" altLang="zh-CN" sz="2200" dirty="0" err="1" smtClean="0"/>
              <a:t>A</a:t>
            </a:r>
            <a:r>
              <a:rPr lang="en-US" altLang="zh-CN" sz="2200" baseline="-25000" dirty="0" err="1" smtClean="0"/>
              <a:t>j</a:t>
            </a:r>
            <a:r>
              <a:rPr lang="zh-CN" altLang="en-US" sz="2200" dirty="0" smtClean="0"/>
              <a:t>的和是多少。</a:t>
            </a:r>
            <a:endParaRPr lang="en-US" altLang="zh-CN" sz="22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200" dirty="0" smtClean="0"/>
              <a:t>希望第</a:t>
            </a:r>
            <a:r>
              <a:rPr lang="en-US" altLang="zh-CN" sz="2200" dirty="0" smtClean="0"/>
              <a:t>2</a:t>
            </a:r>
            <a:r>
              <a:rPr lang="zh-CN" altLang="en-US" sz="2200" dirty="0" smtClean="0"/>
              <a:t>个操作每次能在</a:t>
            </a:r>
            <a:r>
              <a:rPr lang="en-US" altLang="zh-CN" sz="2200" dirty="0" smtClean="0"/>
              <a:t>log(n)</a:t>
            </a:r>
            <a:r>
              <a:rPr lang="zh-CN" altLang="en-US" sz="2200" dirty="0" smtClean="0"/>
              <a:t>时间内完成</a:t>
            </a:r>
            <a:endParaRPr lang="en-US" altLang="zh-CN" sz="2200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200" dirty="0" smtClean="0"/>
          </a:p>
        </p:txBody>
      </p:sp>
    </p:spTree>
    <p:extLst>
      <p:ext uri="{BB962C8B-B14F-4D97-AF65-F5344CB8AC3E}">
        <p14:creationId xmlns:p14="http://schemas.microsoft.com/office/powerpoint/2010/main" val="23003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xfrm>
            <a:off x="252942" y="1131590"/>
            <a:ext cx="8856984" cy="339447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/>
              <a:t>构建线段树，根节点对应区间 </a:t>
            </a:r>
            <a:r>
              <a:rPr lang="en-US" altLang="zh-CN" sz="2250" dirty="0" smtClean="0"/>
              <a:t>[</a:t>
            </a:r>
            <a:r>
              <a:rPr lang="en-US" altLang="zh-CN" sz="2250" dirty="0"/>
              <a:t>1,n</a:t>
            </a:r>
            <a:r>
              <a:rPr lang="en-US" altLang="zh-CN" sz="2250" dirty="0" smtClean="0"/>
              <a:t>]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/>
              <a:t>在</a:t>
            </a:r>
            <a:r>
              <a:rPr lang="zh-CN" altLang="en-US" sz="2250" dirty="0"/>
              <a:t>每个节点记录该节点对应的</a:t>
            </a:r>
            <a:r>
              <a:rPr lang="zh-CN" altLang="en-US" sz="2250" dirty="0" smtClean="0"/>
              <a:t>区间的</a:t>
            </a:r>
            <a:r>
              <a:rPr lang="zh-CN" altLang="en-US" sz="2250" dirty="0"/>
              <a:t>数的和</a:t>
            </a:r>
            <a:r>
              <a:rPr lang="en-US" altLang="zh-CN" sz="2250" dirty="0" smtClean="0"/>
              <a:t>Sum</a:t>
            </a:r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sz="225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250" dirty="0" smtClean="0"/>
              <a:t>操作</a:t>
            </a:r>
            <a:r>
              <a:rPr lang="en-US" altLang="zh-CN" sz="2250" dirty="0"/>
              <a:t>1</a:t>
            </a:r>
            <a:r>
              <a:rPr lang="zh-CN" altLang="en-US" sz="2250" dirty="0" smtClean="0"/>
              <a:t>：相当于对区间 </a:t>
            </a:r>
            <a:r>
              <a:rPr lang="en-US" altLang="zh-CN" sz="2250" dirty="0" smtClean="0"/>
              <a:t>[</a:t>
            </a:r>
            <a:r>
              <a:rPr lang="en-US" altLang="zh-CN" sz="2250" dirty="0" err="1" smtClean="0"/>
              <a:t>i,i</a:t>
            </a:r>
            <a:r>
              <a:rPr lang="en-US" altLang="zh-CN" sz="2250" dirty="0" smtClean="0"/>
              <a:t>] </a:t>
            </a:r>
            <a:r>
              <a:rPr lang="zh-CN" altLang="en-US" sz="2250" dirty="0" smtClean="0"/>
              <a:t>进行区间分解，更新因</a:t>
            </a:r>
            <a:r>
              <a:rPr lang="en-US" altLang="zh-CN" sz="2250" dirty="0" smtClean="0"/>
              <a:t>A</a:t>
            </a:r>
            <a:r>
              <a:rPr lang="en-US" altLang="zh-CN" sz="2250" baseline="-25000" dirty="0" smtClean="0"/>
              <a:t>i</a:t>
            </a:r>
            <a:r>
              <a:rPr lang="zh-CN" altLang="en-US" sz="2250" dirty="0" smtClean="0"/>
              <a:t>只</a:t>
            </a:r>
            <a:r>
              <a:rPr lang="zh-CN" altLang="en-US" sz="2250" dirty="0"/>
              <a:t>会</a:t>
            </a:r>
            <a:r>
              <a:rPr lang="zh-CN" altLang="en-US" sz="2250" dirty="0" smtClean="0"/>
              <a:t>被一个叶子节点和该叶子节点的所有祖先覆盖，</a:t>
            </a:r>
            <a:r>
              <a:rPr lang="en-US" altLang="zh-CN" sz="2250" dirty="0" smtClean="0"/>
              <a:t>A</a:t>
            </a:r>
            <a:r>
              <a:rPr lang="en-US" altLang="zh-CN" sz="2250" baseline="-25000" dirty="0" smtClean="0"/>
              <a:t>i</a:t>
            </a:r>
            <a:r>
              <a:rPr lang="zh-CN" altLang="en-US" sz="2250" dirty="0" smtClean="0"/>
              <a:t>更新，则只要对覆盖</a:t>
            </a:r>
            <a:r>
              <a:rPr lang="en-US" altLang="zh-CN" sz="2250" dirty="0"/>
              <a:t>A</a:t>
            </a:r>
            <a:r>
              <a:rPr lang="en-US" altLang="zh-CN" sz="2250" baseline="-25000" dirty="0"/>
              <a:t>i</a:t>
            </a:r>
            <a:r>
              <a:rPr lang="zh-CN" altLang="en-US" sz="2250" dirty="0"/>
              <a:t>的节点的</a:t>
            </a:r>
            <a:r>
              <a:rPr lang="en-US" altLang="zh-CN" sz="2250" dirty="0"/>
              <a:t>Sum</a:t>
            </a:r>
            <a:r>
              <a:rPr lang="zh-CN" altLang="en-US" sz="2250" dirty="0" smtClean="0"/>
              <a:t>进行修改，</a:t>
            </a:r>
            <a:r>
              <a:rPr lang="zh-CN" altLang="en-US" sz="2250" dirty="0"/>
              <a:t>因此复杂度是</a:t>
            </a:r>
            <a:r>
              <a:rPr lang="en-US" altLang="zh-CN" sz="2250" dirty="0"/>
              <a:t>log(n</a:t>
            </a:r>
            <a:r>
              <a:rPr lang="en-US" altLang="zh-CN" sz="2250" dirty="0" smtClean="0"/>
              <a:t>) </a:t>
            </a:r>
            <a:r>
              <a:rPr lang="zh-CN" altLang="en-US" sz="2250" dirty="0" smtClean="0"/>
              <a:t>（</a:t>
            </a:r>
            <a:r>
              <a:rPr lang="zh-CN" altLang="en-US" sz="2250" dirty="0"/>
              <a:t>线段</a:t>
            </a:r>
            <a:r>
              <a:rPr lang="zh-CN" altLang="en-US" sz="2250" dirty="0" smtClean="0"/>
              <a:t>树为 </a:t>
            </a:r>
            <a:r>
              <a:rPr lang="en-US" altLang="zh-CN" sz="2250" dirty="0" smtClean="0"/>
              <a:t>log(n)</a:t>
            </a:r>
            <a:r>
              <a:rPr lang="zh-CN" altLang="en-US" sz="2250" dirty="0" smtClean="0"/>
              <a:t>层）</a:t>
            </a:r>
            <a:endParaRPr lang="en-US" altLang="zh-CN" sz="225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250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250" dirty="0" smtClean="0"/>
              <a:t>操作</a:t>
            </a:r>
            <a:r>
              <a:rPr lang="en-US" altLang="zh-CN" sz="2250" dirty="0"/>
              <a:t>2</a:t>
            </a:r>
            <a:r>
              <a:rPr lang="zh-CN" altLang="en-US" sz="2250" dirty="0" smtClean="0"/>
              <a:t>：将被查询区间，分解成若干个“终止”</a:t>
            </a:r>
            <a:r>
              <a:rPr lang="zh-CN" altLang="en-US" sz="2250" dirty="0"/>
              <a:t>节点，然后</a:t>
            </a:r>
            <a:r>
              <a:rPr lang="zh-CN" altLang="en-US" sz="2250" dirty="0" smtClean="0"/>
              <a:t>把这些 “终止”</a:t>
            </a:r>
            <a:r>
              <a:rPr lang="zh-CN" altLang="en-US" sz="2250" dirty="0"/>
              <a:t>节点的</a:t>
            </a:r>
            <a:r>
              <a:rPr lang="en-US" altLang="zh-CN" sz="2250" dirty="0"/>
              <a:t>Sum</a:t>
            </a:r>
            <a:r>
              <a:rPr lang="zh-CN" altLang="en-US" sz="2250" dirty="0"/>
              <a:t>累加起来</a:t>
            </a:r>
            <a:r>
              <a:rPr lang="zh-CN" altLang="en-US" sz="2250" dirty="0" smtClean="0"/>
              <a:t>。区间分解复杂度</a:t>
            </a:r>
            <a:r>
              <a:rPr lang="en-US" altLang="zh-CN" sz="2250" dirty="0" smtClean="0"/>
              <a:t>log(n) </a:t>
            </a:r>
            <a:r>
              <a:rPr lang="zh-CN" altLang="en-US" sz="2250" dirty="0" smtClean="0"/>
              <a:t>，故这</a:t>
            </a:r>
            <a:r>
              <a:rPr lang="zh-CN" altLang="en-US" sz="2250" dirty="0"/>
              <a:t>一步的复杂度也是</a:t>
            </a:r>
            <a:r>
              <a:rPr lang="en-US" altLang="zh-CN" sz="2250" dirty="0"/>
              <a:t>log(n)</a:t>
            </a:r>
            <a:endParaRPr lang="zh-CN" altLang="en-US" sz="2250" dirty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dirty="0" smtClean="0"/>
          </a:p>
          <a:p>
            <a:pPr eaLnBrk="1" hangingPunct="1">
              <a:buFont typeface="Wingdings" panose="05000000000000000000" pitchFamily="2" charset="2"/>
              <a:buChar char="l"/>
            </a:pPr>
            <a:endParaRPr lang="en-US" altLang="zh-CN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600" dirty="0" smtClean="0">
                <a:ea typeface="微软雅黑" panose="020B0503020204020204" pitchFamily="34" charset="-122"/>
              </a:rPr>
              <a:t>例题</a:t>
            </a:r>
            <a:r>
              <a:rPr lang="en-US" altLang="zh-CN" sz="2600" dirty="0" smtClean="0">
                <a:ea typeface="微软雅黑" panose="020B0503020204020204" pitchFamily="34" charset="-122"/>
              </a:rPr>
              <a:t>1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：单点更新，区间求和</a:t>
            </a:r>
            <a:endParaRPr lang="zh-CN" altLang="en-US" sz="26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95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76484"/>
            <a:ext cx="6213309" cy="4659982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668344" y="4515966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北京永定门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Balanced Lineup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9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79512" y="956216"/>
            <a:ext cx="8712968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 ≤ 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≤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50,000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… 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，多次求任一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区间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中最大数和最小数的差。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65313" y="2211814"/>
            <a:ext cx="5886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本题树节点结构是什么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r>
              <a:rPr lang="zh-CN" altLang="en-US" sz="2600" dirty="0" smtClean="0">
                <a:ea typeface="微软雅黑" panose="020B0503020204020204" pitchFamily="34" charset="-122"/>
              </a:rPr>
              <a:t>例题</a:t>
            </a:r>
            <a:r>
              <a:rPr lang="en-US" altLang="zh-CN" sz="2600" dirty="0" smtClean="0"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ea typeface="微软雅黑" panose="020B0503020204020204" pitchFamily="34" charset="-122"/>
              </a:rPr>
              <a:t>POJ 3264 Balanced Lineup</a:t>
            </a:r>
          </a:p>
        </p:txBody>
      </p:sp>
    </p:spTree>
    <p:extLst>
      <p:ext uri="{BB962C8B-B14F-4D97-AF65-F5344CB8AC3E}">
        <p14:creationId xmlns:p14="http://schemas.microsoft.com/office/powerpoint/2010/main" val="169282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ChangeArrowheads="1"/>
          </p:cNvSpPr>
          <p:nvPr/>
        </p:nvSpPr>
        <p:spPr bwMode="auto">
          <a:xfrm>
            <a:off x="179512" y="956216"/>
            <a:ext cx="8712968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给定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 ≤ 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≤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50,000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… 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，多次求任一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区间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–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中最大数和最小数的差。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603" name="Rectangle 1"/>
          <p:cNvSpPr>
            <a:spLocks noChangeArrowheads="1"/>
          </p:cNvSpPr>
          <p:nvPr/>
        </p:nvSpPr>
        <p:spPr bwMode="auto">
          <a:xfrm>
            <a:off x="165313" y="2211814"/>
            <a:ext cx="58864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本题树节点结构是什么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r>
              <a:rPr lang="zh-CN" altLang="en-US" sz="2600" dirty="0" smtClean="0">
                <a:ea typeface="微软雅黑" panose="020B0503020204020204" pitchFamily="34" charset="-122"/>
              </a:rPr>
              <a:t>例题</a:t>
            </a:r>
            <a:r>
              <a:rPr lang="en-US" altLang="zh-CN" sz="2600" dirty="0" smtClean="0"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ea typeface="微软雅黑" panose="020B0503020204020204" pitchFamily="34" charset="-122"/>
              </a:rPr>
              <a:t>POJ 3264 Balanced Lineup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79512" y="2859782"/>
            <a:ext cx="835292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2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22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endParaRPr lang="en-US" altLang="zh-CN" sz="22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L,R; </a:t>
            </a:r>
            <a:r>
              <a:rPr lang="en-US" altLang="zh-CN" sz="22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2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区间起点和终点</a:t>
            </a:r>
            <a:endParaRPr lang="en-US" altLang="zh-CN" sz="225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minV,maxV</a:t>
            </a:r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22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2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本区间里的最大最小值</a:t>
            </a:r>
            <a:endParaRPr lang="en-US" altLang="zh-CN" sz="225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* </a:t>
            </a:r>
            <a:r>
              <a:rPr lang="en-US" altLang="zh-CN" sz="22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22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1551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251520" y="699542"/>
            <a:ext cx="3024188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dirty="0">
                <a:ea typeface="微软雅黑" panose="020B0503020204020204" pitchFamily="34" charset="-122"/>
              </a:rPr>
              <a:t>Sample Input</a:t>
            </a:r>
          </a:p>
          <a:p>
            <a:pPr eaLnBrk="1" hangingPunct="1"/>
            <a:endParaRPr lang="en-US" altLang="zh-CN" sz="2000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6 3 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  </a:t>
            </a:r>
            <a:r>
              <a:rPr lang="en-US" altLang="zh-CN" sz="2000" dirty="0" smtClean="0">
                <a:solidFill>
                  <a:srgbClr val="00B050"/>
                </a:solidFill>
                <a:ea typeface="微软雅黑" panose="020B0503020204020204" pitchFamily="34" charset="-122"/>
              </a:rPr>
              <a:t>//</a:t>
            </a:r>
            <a:r>
              <a:rPr lang="en-US" altLang="zh-CN" sz="2000" dirty="0">
                <a:solidFill>
                  <a:srgbClr val="00B050"/>
                </a:solidFill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solidFill>
                  <a:srgbClr val="00B050"/>
                </a:solidFill>
                <a:ea typeface="微软雅黑" panose="020B0503020204020204" pitchFamily="34" charset="-122"/>
              </a:rPr>
              <a:t>个数，</a:t>
            </a:r>
            <a:r>
              <a:rPr lang="en-US" altLang="zh-CN" sz="2000" dirty="0" smtClean="0">
                <a:solidFill>
                  <a:srgbClr val="00B050"/>
                </a:solidFill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00B050"/>
                </a:solidFill>
                <a:ea typeface="微软雅黑" panose="020B0503020204020204" pitchFamily="34" charset="-122"/>
              </a:rPr>
              <a:t>个</a:t>
            </a:r>
            <a:r>
              <a:rPr lang="zh-CN" altLang="en-US" sz="2000" dirty="0">
                <a:solidFill>
                  <a:srgbClr val="00B050"/>
                </a:solidFill>
                <a:ea typeface="微软雅黑" panose="020B0503020204020204" pitchFamily="34" charset="-122"/>
              </a:rPr>
              <a:t>查询</a:t>
            </a:r>
            <a:endParaRPr lang="en-US" altLang="zh-CN" sz="2000" dirty="0">
              <a:solidFill>
                <a:srgbClr val="00B050"/>
              </a:solidFill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1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7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3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4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2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5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1 5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4 6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2 2</a:t>
            </a: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4067944" y="699542"/>
            <a:ext cx="331311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00" dirty="0">
                <a:ea typeface="微软雅黑" panose="020B0503020204020204" pitchFamily="34" charset="-122"/>
              </a:rPr>
              <a:t>Sample Output</a:t>
            </a:r>
          </a:p>
          <a:p>
            <a:pPr eaLnBrk="1" hangingPunct="1"/>
            <a:endParaRPr lang="en-US" altLang="zh-CN" sz="2000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6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3</a:t>
            </a:r>
          </a:p>
          <a:p>
            <a:pPr eaLnBrk="1" hangingPunct="1"/>
            <a:r>
              <a:rPr lang="en-US" altLang="zh-CN" sz="2000" dirty="0"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6172200" cy="565571"/>
          </a:xfrm>
        </p:spPr>
        <p:txBody>
          <a:bodyPr>
            <a:normAutofit/>
          </a:bodyPr>
          <a:lstStyle/>
          <a:p>
            <a:r>
              <a:rPr lang="zh-CN" altLang="en-US" sz="2600" dirty="0" smtClean="0">
                <a:ea typeface="微软雅黑" panose="020B0503020204020204" pitchFamily="34" charset="-122"/>
              </a:rPr>
              <a:t>例题</a:t>
            </a:r>
            <a:r>
              <a:rPr lang="en-US" altLang="zh-CN" sz="2600" dirty="0" smtClean="0"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ea typeface="微软雅黑" panose="020B0503020204020204" pitchFamily="34" charset="-122"/>
              </a:rPr>
              <a:t>POJ 3264 Balanced Lineup</a:t>
            </a:r>
          </a:p>
        </p:txBody>
      </p:sp>
    </p:spTree>
    <p:extLst>
      <p:ext uri="{BB962C8B-B14F-4D97-AF65-F5344CB8AC3E}">
        <p14:creationId xmlns:p14="http://schemas.microsoft.com/office/powerpoint/2010/main" val="212757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83518"/>
            <a:ext cx="6227762" cy="4670822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812360" y="458797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</a:rPr>
              <a:t>云岗石窟</a:t>
            </a:r>
            <a:endParaRPr lang="zh-CN" altLang="en-US" sz="18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线段树的概念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ChangeArrowheads="1"/>
          </p:cNvSpPr>
          <p:nvPr/>
        </p:nvSpPr>
        <p:spPr bwMode="auto">
          <a:xfrm>
            <a:off x="179512" y="915566"/>
            <a:ext cx="856895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iostream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using namespace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const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INF = 0xffffff0; </a:t>
            </a:r>
          </a:p>
          <a:p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INF;</a:t>
            </a:r>
          </a:p>
          <a:p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-INF;</a:t>
            </a:r>
          </a:p>
          <a:p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Node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不要左右子节点指针的做法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	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R;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minV,maxV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Mid() {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(L+R)/2; 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Node </a:t>
            </a:r>
            <a:r>
              <a:rPr lang="en-US" altLang="zh-CN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tree[200010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];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//4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倍叶子节点的数量就够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79512" y="195486"/>
            <a:ext cx="6172200" cy="565571"/>
          </a:xfrm>
        </p:spPr>
        <p:txBody>
          <a:bodyPr>
            <a:normAutofit/>
          </a:bodyPr>
          <a:lstStyle/>
          <a:p>
            <a:r>
              <a:rPr lang="zh-CN" altLang="en-US" sz="2600" dirty="0" smtClean="0">
                <a:ea typeface="微软雅黑" panose="020B0503020204020204" pitchFamily="34" charset="-122"/>
              </a:rPr>
              <a:t>例题</a:t>
            </a:r>
            <a:r>
              <a:rPr lang="en-US" altLang="zh-CN" sz="2600" dirty="0" smtClean="0">
                <a:ea typeface="微软雅黑" panose="020B0503020204020204" pitchFamily="34" charset="-122"/>
              </a:rPr>
              <a:t>2</a:t>
            </a:r>
            <a:r>
              <a:rPr lang="zh-CN" altLang="en-US" sz="2600" dirty="0" smtClean="0">
                <a:ea typeface="微软雅黑" panose="020B0503020204020204" pitchFamily="34" charset="-122"/>
              </a:rPr>
              <a:t>：</a:t>
            </a:r>
            <a:r>
              <a:rPr lang="en-US" altLang="zh-CN" sz="2600" dirty="0">
                <a:ea typeface="微软雅黑" panose="020B0503020204020204" pitchFamily="34" charset="-122"/>
              </a:rPr>
              <a:t>POJ 3264 Balanced Lineup</a:t>
            </a:r>
          </a:p>
        </p:txBody>
      </p:sp>
    </p:spTree>
    <p:extLst>
      <p:ext uri="{BB962C8B-B14F-4D97-AF65-F5344CB8AC3E}">
        <p14:creationId xmlns:p14="http://schemas.microsoft.com/office/powerpoint/2010/main" val="16343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/>
          </p:cNvSpPr>
          <p:nvPr/>
        </p:nvSpPr>
        <p:spPr bwMode="auto">
          <a:xfrm>
            <a:off x="179512" y="1419622"/>
            <a:ext cx="685636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root 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R)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tree[root].L = L;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tree[root].R = R;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INF;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- INF;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!= R ) {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(2*root+1,L,(L+R)/2);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(2*root+2,(L+R)/2 + 1, R);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1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ChangeArrowheads="1"/>
          </p:cNvSpPr>
          <p:nvPr/>
        </p:nvSpPr>
        <p:spPr bwMode="auto">
          <a:xfrm>
            <a:off x="107504" y="771550"/>
            <a:ext cx="864096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Insert(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root,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i,int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v)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将第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个数，其值为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，插入线段树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tree[root].L == tree[root].R ) {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成立则亦有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tree[root].R == </a:t>
            </a:r>
            <a:r>
              <a:rPr lang="en-US" altLang="zh-CN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endParaRPr lang="en-US" altLang="zh-CN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v;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min(tree[root].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minV,v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max(tree[root].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maxV,v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&lt;= tree[root].Mid() ) 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Insert(2*root+1,i,v);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Insert(2*root+2,i,v);</a:t>
            </a:r>
          </a:p>
          <a:p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55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ChangeArrowheads="1"/>
          </p:cNvSpPr>
          <p:nvPr/>
        </p:nvSpPr>
        <p:spPr bwMode="auto">
          <a:xfrm>
            <a:off x="179512" y="204527"/>
            <a:ext cx="8856984" cy="4916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Query(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root,int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e)  {</a:t>
            </a:r>
          </a:p>
          <a:p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查询区间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s,e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中的最小值和最大值，如果更优就记在全局变量里</a:t>
            </a:r>
          </a:p>
          <a:p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en-US" altLang="zh-CN" sz="16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6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里</a:t>
            </a:r>
            <a:endParaRPr lang="en-US" altLang="zh-CN" sz="165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tree[root].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&gt;=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&amp;&amp; tree[root].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&lt;=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)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tree[root].L == s &amp;&amp; tree[root].R == e ) {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min(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minV,tree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[root].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max(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maxV,tree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[root].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e &lt;= tree[root].Mid())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Query(2*root+1,s,e);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if( s &gt; tree[root].Mid() )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Query(2*root+2,s,e);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{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Query(2*root+1,s,tree[root].Mid());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Query(2*root+2,tree[root].Mid()+1,e);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294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ChangeArrowheads="1"/>
          </p:cNvSpPr>
          <p:nvPr/>
        </p:nvSpPr>
        <p:spPr bwMode="auto">
          <a:xfrm>
            <a:off x="107504" y="51470"/>
            <a:ext cx="8640960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main()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n,q,h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i,j,k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d%d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",&amp;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n,&amp;q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(0,1,n);	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1;i &lt;=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n;i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 ) 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d",&amp;h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Insert(0,i,h);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0;i &lt;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q;i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 ) {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d%d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 &amp;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s,&amp;e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INF;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-INF;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Query(0,s,e);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("%d\n",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maxV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minV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0;</a:t>
            </a:r>
          </a:p>
          <a:p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3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28" y="483518"/>
            <a:ext cx="6196923" cy="4104456"/>
          </a:xfrm>
          <a:prstGeom prst="rect">
            <a:avLst/>
          </a:prstGeom>
        </p:spPr>
      </p:pic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812360" y="4615954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挪威冰川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A Simple Problem with Integers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11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829775"/>
            <a:ext cx="8714109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0" hangingPunct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给定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Q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(1 ≤ </a:t>
            </a:r>
            <a:r>
              <a:rPr lang="en-US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≤ 100,000)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个数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,A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 … 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Q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,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0" hangingPunct="0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以及可能多次进行的两个操作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:</a:t>
            </a:r>
          </a:p>
          <a:p>
            <a:pPr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1)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某个区间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每个数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都加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n(n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可变）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2)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某个区间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i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…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A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j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的数的和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ChangeArrowheads="1"/>
          </p:cNvSpPr>
          <p:nvPr/>
        </p:nvSpPr>
        <p:spPr bwMode="auto">
          <a:xfrm>
            <a:off x="141176" y="3723878"/>
            <a:ext cx="84249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本题树节点要存哪些信息？只存该区间的数的和，行不行？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7272808" cy="56557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例题</a:t>
            </a:r>
            <a:r>
              <a:rPr lang="en-US" altLang="zh-CN" sz="2300" dirty="0">
                <a:ea typeface="微软雅黑" panose="020B0503020204020204" pitchFamily="34" charset="-122"/>
              </a:rPr>
              <a:t>3</a:t>
            </a:r>
            <a:r>
              <a:rPr lang="zh-CN" altLang="en-US" sz="2300" dirty="0">
                <a:ea typeface="微软雅黑" panose="020B0503020204020204" pitchFamily="34" charset="-122"/>
              </a:rPr>
              <a:t>：</a:t>
            </a:r>
            <a:r>
              <a:rPr lang="en-US" altLang="zh-CN" sz="2300" dirty="0">
                <a:ea typeface="微软雅黑" panose="020B0503020204020204" pitchFamily="34" charset="-122"/>
              </a:rPr>
              <a:t>POJ 3468 A Simple Problem with Integers</a:t>
            </a:r>
          </a:p>
        </p:txBody>
      </p:sp>
    </p:spTree>
    <p:extLst>
      <p:ext uri="{BB962C8B-B14F-4D97-AF65-F5344CB8AC3E}">
        <p14:creationId xmlns:p14="http://schemas.microsoft.com/office/powerpoint/2010/main" val="22045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1"/>
          <p:cNvSpPr>
            <a:spLocks noChangeArrowheads="1"/>
          </p:cNvSpPr>
          <p:nvPr/>
        </p:nvSpPr>
        <p:spPr bwMode="auto">
          <a:xfrm>
            <a:off x="179512" y="1101500"/>
            <a:ext cx="7633370" cy="385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只存和，会导致每次加数的时候都要更新到叶子节点，速度太慢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(O(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nlogn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，这是必须要避免的。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本题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树节点结构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eaLnBrk="1" hangingPunct="1"/>
            <a:r>
              <a:rPr lang="en-US" altLang="zh-CN" sz="21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21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 ,R;</a:t>
            </a:r>
          </a:p>
          <a:p>
            <a:pPr eaLnBrk="1" hangingPunct="1"/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* 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long 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sum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21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原来的和</a:t>
            </a:r>
          </a:p>
          <a:p>
            <a:pPr eaLnBrk="1" hangingPunct="1"/>
            <a:r>
              <a:rPr lang="zh-CN" altLang="en-US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 </a:t>
            </a:r>
            <a:r>
              <a:rPr lang="en-US" altLang="zh-CN" sz="21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10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21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增量</a:t>
            </a:r>
            <a:r>
              <a:rPr lang="en-US" altLang="zh-CN" sz="21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zh-CN" altLang="en-US" sz="21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的累加</a:t>
            </a:r>
          </a:p>
          <a:p>
            <a:pPr eaLnBrk="1" hangingPunct="1"/>
            <a:r>
              <a:rPr lang="en-US" altLang="zh-CN" sz="21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 </a:t>
            </a:r>
            <a:r>
              <a:rPr lang="en-US" altLang="zh-CN" sz="22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本节点区间的和实际上是</a:t>
            </a:r>
            <a:r>
              <a:rPr lang="en-US" altLang="zh-CN" sz="19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nSum+Inc</a:t>
            </a:r>
            <a:r>
              <a:rPr lang="en-US" altLang="zh-CN" sz="19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*(R-L+1)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7272808" cy="56557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例题</a:t>
            </a:r>
            <a:r>
              <a:rPr lang="en-US" altLang="zh-CN" sz="2300" dirty="0">
                <a:ea typeface="微软雅黑" panose="020B0503020204020204" pitchFamily="34" charset="-122"/>
              </a:rPr>
              <a:t>3</a:t>
            </a:r>
            <a:r>
              <a:rPr lang="zh-CN" altLang="en-US" sz="2300" dirty="0">
                <a:ea typeface="微软雅黑" panose="020B0503020204020204" pitchFamily="34" charset="-122"/>
              </a:rPr>
              <a:t>：</a:t>
            </a:r>
            <a:r>
              <a:rPr lang="en-US" altLang="zh-CN" sz="2300" dirty="0">
                <a:ea typeface="微软雅黑" panose="020B0503020204020204" pitchFamily="34" charset="-122"/>
              </a:rPr>
              <a:t>POJ 3468 A Simple Problem with Integers</a:t>
            </a:r>
          </a:p>
        </p:txBody>
      </p:sp>
    </p:spTree>
    <p:extLst>
      <p:ext uri="{BB962C8B-B14F-4D97-AF65-F5344CB8AC3E}">
        <p14:creationId xmlns:p14="http://schemas.microsoft.com/office/powerpoint/2010/main" val="272344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1"/>
          <p:cNvSpPr>
            <a:spLocks noChangeArrowheads="1"/>
          </p:cNvSpPr>
          <p:nvPr/>
        </p:nvSpPr>
        <p:spPr bwMode="auto">
          <a:xfrm>
            <a:off x="179512" y="1632377"/>
            <a:ext cx="8784976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在区间增加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时，如果要加的区间正好覆盖一个节点，则增加其节点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值，不再往下走，否则要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更新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sum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加上本次增量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再将增量往下传。这样区间增加的复杂度就是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O(log(n))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在查询时，如果待查区间不是正好覆盖一个节点，就将节点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的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往下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带到下一层，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然后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将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代表的所有增量累加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到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sum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上后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将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，接下来再往下查询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en-US" altLang="zh-CN" sz="225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7272808" cy="56557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例题</a:t>
            </a:r>
            <a:r>
              <a:rPr lang="en-US" altLang="zh-CN" sz="2300" dirty="0">
                <a:ea typeface="微软雅黑" panose="020B0503020204020204" pitchFamily="34" charset="-122"/>
              </a:rPr>
              <a:t>3</a:t>
            </a:r>
            <a:r>
              <a:rPr lang="zh-CN" altLang="en-US" sz="2300" dirty="0">
                <a:ea typeface="微软雅黑" panose="020B0503020204020204" pitchFamily="34" charset="-122"/>
              </a:rPr>
              <a:t>：</a:t>
            </a:r>
            <a:r>
              <a:rPr lang="en-US" altLang="zh-CN" sz="2300" dirty="0">
                <a:ea typeface="微软雅黑" panose="020B0503020204020204" pitchFamily="34" charset="-122"/>
              </a:rPr>
              <a:t>POJ 3468 A Simple Problem with Integers</a:t>
            </a:r>
          </a:p>
        </p:txBody>
      </p:sp>
    </p:spTree>
    <p:extLst>
      <p:ext uri="{BB962C8B-B14F-4D97-AF65-F5344CB8AC3E}">
        <p14:creationId xmlns:p14="http://schemas.microsoft.com/office/powerpoint/2010/main" val="361526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2035969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203596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7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10" y="59055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 Box 120"/>
          <p:cNvSpPr txBox="1">
            <a:spLocks noChangeArrowheads="1"/>
          </p:cNvSpPr>
          <p:nvPr/>
        </p:nvSpPr>
        <p:spPr bwMode="auto">
          <a:xfrm>
            <a:off x="4196953" y="642938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37895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5" y="129063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122"/>
          <p:cNvSpPr txBox="1">
            <a:spLocks noChangeArrowheads="1"/>
          </p:cNvSpPr>
          <p:nvPr/>
        </p:nvSpPr>
        <p:spPr bwMode="auto">
          <a:xfrm>
            <a:off x="3307556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37897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9063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8" name="Text Box 124"/>
          <p:cNvSpPr txBox="1">
            <a:spLocks noChangeArrowheads="1"/>
          </p:cNvSpPr>
          <p:nvPr/>
        </p:nvSpPr>
        <p:spPr bwMode="auto">
          <a:xfrm>
            <a:off x="4895850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37899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04787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0" name="Text Box 126"/>
          <p:cNvSpPr txBox="1">
            <a:spLocks noChangeArrowheads="1"/>
          </p:cNvSpPr>
          <p:nvPr/>
        </p:nvSpPr>
        <p:spPr bwMode="auto">
          <a:xfrm>
            <a:off x="24824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37901" name="Text Box 128"/>
          <p:cNvSpPr txBox="1">
            <a:spLocks noChangeArrowheads="1"/>
          </p:cNvSpPr>
          <p:nvPr/>
        </p:nvSpPr>
        <p:spPr bwMode="auto">
          <a:xfrm>
            <a:off x="34349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37902" name="Text Box 130"/>
          <p:cNvSpPr txBox="1">
            <a:spLocks noChangeArrowheads="1"/>
          </p:cNvSpPr>
          <p:nvPr/>
        </p:nvSpPr>
        <p:spPr bwMode="auto">
          <a:xfrm>
            <a:off x="44505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37903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04787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4" name="Text Box 132"/>
          <p:cNvSpPr txBox="1">
            <a:spLocks noChangeArrowheads="1"/>
          </p:cNvSpPr>
          <p:nvPr/>
        </p:nvSpPr>
        <p:spPr bwMode="auto">
          <a:xfrm>
            <a:off x="54030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37905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283964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6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3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7" name="Text Box 136"/>
          <p:cNvSpPr txBox="1">
            <a:spLocks noChangeArrowheads="1"/>
          </p:cNvSpPr>
          <p:nvPr/>
        </p:nvSpPr>
        <p:spPr bwMode="auto">
          <a:xfrm>
            <a:off x="2803922" y="2839642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7908" name="Text Box 138"/>
          <p:cNvSpPr txBox="1">
            <a:spLocks noChangeArrowheads="1"/>
          </p:cNvSpPr>
          <p:nvPr/>
        </p:nvSpPr>
        <p:spPr bwMode="auto">
          <a:xfrm>
            <a:off x="2000250" y="2893219"/>
            <a:ext cx="642938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37909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122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0" name="Text Box 140"/>
          <p:cNvSpPr txBox="1">
            <a:spLocks noChangeArrowheads="1"/>
          </p:cNvSpPr>
          <p:nvPr/>
        </p:nvSpPr>
        <p:spPr bwMode="auto">
          <a:xfrm>
            <a:off x="3371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37911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2" name="Text Box 142"/>
          <p:cNvSpPr txBox="1">
            <a:spLocks noChangeArrowheads="1"/>
          </p:cNvSpPr>
          <p:nvPr/>
        </p:nvSpPr>
        <p:spPr bwMode="auto">
          <a:xfrm>
            <a:off x="38790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37913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91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4" name="Text Box 144"/>
          <p:cNvSpPr txBox="1">
            <a:spLocks noChangeArrowheads="1"/>
          </p:cNvSpPr>
          <p:nvPr/>
        </p:nvSpPr>
        <p:spPr bwMode="auto">
          <a:xfrm>
            <a:off x="4387453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37915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03" y="281225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6" name="Text Box 146"/>
          <p:cNvSpPr txBox="1">
            <a:spLocks noChangeArrowheads="1"/>
          </p:cNvSpPr>
          <p:nvPr/>
        </p:nvSpPr>
        <p:spPr bwMode="auto">
          <a:xfrm>
            <a:off x="48315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37917" name="Text Box 148"/>
          <p:cNvSpPr txBox="1">
            <a:spLocks noChangeArrowheads="1"/>
          </p:cNvSpPr>
          <p:nvPr/>
        </p:nvSpPr>
        <p:spPr bwMode="auto">
          <a:xfrm>
            <a:off x="5276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37918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4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19" name="Text Box 152"/>
          <p:cNvSpPr txBox="1">
            <a:spLocks noChangeArrowheads="1"/>
          </p:cNvSpPr>
          <p:nvPr/>
        </p:nvSpPr>
        <p:spPr bwMode="auto">
          <a:xfrm>
            <a:off x="5911453" y="289321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37920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10" y="103346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1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16" y="103346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2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355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3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04" y="173355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4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10" y="173355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5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73355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6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8" y="257175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7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2" y="249793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8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23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29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49793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0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5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1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49793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2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3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4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69808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35" name="Text Box 140"/>
          <p:cNvSpPr txBox="1">
            <a:spLocks noChangeArrowheads="1"/>
          </p:cNvSpPr>
          <p:nvPr/>
        </p:nvSpPr>
        <p:spPr bwMode="auto">
          <a:xfrm>
            <a:off x="1868091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37936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69808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37" name="Text Box 142"/>
          <p:cNvSpPr txBox="1">
            <a:spLocks noChangeArrowheads="1"/>
          </p:cNvSpPr>
          <p:nvPr/>
        </p:nvSpPr>
        <p:spPr bwMode="auto">
          <a:xfrm>
            <a:off x="2375297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37938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38375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39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38375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40" name="矩形 54"/>
          <p:cNvSpPr>
            <a:spLocks noChangeArrowheads="1"/>
          </p:cNvSpPr>
          <p:nvPr/>
        </p:nvSpPr>
        <p:spPr bwMode="auto">
          <a:xfrm>
            <a:off x="204506" y="350569"/>
            <a:ext cx="29795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假设开始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 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 eaLnBrk="1" hangingPunct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括号内是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sum,inc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941" name="矩形 56"/>
          <p:cNvSpPr>
            <a:spLocks noChangeArrowheads="1"/>
          </p:cNvSpPr>
          <p:nvPr/>
        </p:nvSpPr>
        <p:spPr bwMode="auto">
          <a:xfrm>
            <a:off x="5000626" y="696517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2" name="矩形 57"/>
          <p:cNvSpPr>
            <a:spLocks noChangeArrowheads="1"/>
          </p:cNvSpPr>
          <p:nvPr/>
        </p:nvSpPr>
        <p:spPr bwMode="auto">
          <a:xfrm>
            <a:off x="4089798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3" name="矩形 58"/>
          <p:cNvSpPr>
            <a:spLocks noChangeArrowheads="1"/>
          </p:cNvSpPr>
          <p:nvPr/>
        </p:nvSpPr>
        <p:spPr bwMode="auto">
          <a:xfrm>
            <a:off x="5643563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4" name="矩形 59"/>
          <p:cNvSpPr>
            <a:spLocks noChangeArrowheads="1"/>
          </p:cNvSpPr>
          <p:nvPr/>
        </p:nvSpPr>
        <p:spPr bwMode="auto">
          <a:xfrm>
            <a:off x="2536032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5" name="矩形 60"/>
          <p:cNvSpPr>
            <a:spLocks noChangeArrowheads="1"/>
          </p:cNvSpPr>
          <p:nvPr/>
        </p:nvSpPr>
        <p:spPr bwMode="auto">
          <a:xfrm>
            <a:off x="3500438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6" name="矩形 61"/>
          <p:cNvSpPr>
            <a:spLocks noChangeArrowheads="1"/>
          </p:cNvSpPr>
          <p:nvPr/>
        </p:nvSpPr>
        <p:spPr bwMode="auto">
          <a:xfrm>
            <a:off x="4518423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7" name="矩形 62"/>
          <p:cNvSpPr>
            <a:spLocks noChangeArrowheads="1"/>
          </p:cNvSpPr>
          <p:nvPr/>
        </p:nvSpPr>
        <p:spPr bwMode="auto">
          <a:xfrm>
            <a:off x="5536407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8" name="矩形 63"/>
          <p:cNvSpPr>
            <a:spLocks noChangeArrowheads="1"/>
          </p:cNvSpPr>
          <p:nvPr/>
        </p:nvSpPr>
        <p:spPr bwMode="auto">
          <a:xfrm>
            <a:off x="2053829" y="316111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49" name="矩形 64"/>
          <p:cNvSpPr>
            <a:spLocks noChangeArrowheads="1"/>
          </p:cNvSpPr>
          <p:nvPr/>
        </p:nvSpPr>
        <p:spPr bwMode="auto">
          <a:xfrm>
            <a:off x="2750344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0" name="矩形 65"/>
          <p:cNvSpPr>
            <a:spLocks noChangeArrowheads="1"/>
          </p:cNvSpPr>
          <p:nvPr/>
        </p:nvSpPr>
        <p:spPr bwMode="auto">
          <a:xfrm>
            <a:off x="323254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1" name="矩形 66"/>
          <p:cNvSpPr>
            <a:spLocks noChangeArrowheads="1"/>
          </p:cNvSpPr>
          <p:nvPr/>
        </p:nvSpPr>
        <p:spPr bwMode="auto">
          <a:xfrm>
            <a:off x="3768329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2" name="矩形 67"/>
          <p:cNvSpPr>
            <a:spLocks noChangeArrowheads="1"/>
          </p:cNvSpPr>
          <p:nvPr/>
        </p:nvSpPr>
        <p:spPr bwMode="auto">
          <a:xfrm>
            <a:off x="4250532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3" name="矩形 68"/>
          <p:cNvSpPr>
            <a:spLocks noChangeArrowheads="1"/>
          </p:cNvSpPr>
          <p:nvPr/>
        </p:nvSpPr>
        <p:spPr bwMode="auto">
          <a:xfrm>
            <a:off x="4679157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4" name="矩形 69"/>
          <p:cNvSpPr>
            <a:spLocks noChangeArrowheads="1"/>
          </p:cNvSpPr>
          <p:nvPr/>
        </p:nvSpPr>
        <p:spPr bwMode="auto">
          <a:xfrm>
            <a:off x="5161360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5" name="矩形 70"/>
          <p:cNvSpPr>
            <a:spLocks noChangeArrowheads="1"/>
          </p:cNvSpPr>
          <p:nvPr/>
        </p:nvSpPr>
        <p:spPr bwMode="auto">
          <a:xfrm>
            <a:off x="580429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6" name="矩形 71"/>
          <p:cNvSpPr>
            <a:spLocks noChangeArrowheads="1"/>
          </p:cNvSpPr>
          <p:nvPr/>
        </p:nvSpPr>
        <p:spPr bwMode="auto">
          <a:xfrm>
            <a:off x="1785938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7957" name="矩形 72"/>
          <p:cNvSpPr>
            <a:spLocks noChangeArrowheads="1"/>
          </p:cNvSpPr>
          <p:nvPr/>
        </p:nvSpPr>
        <p:spPr bwMode="auto">
          <a:xfrm>
            <a:off x="2321719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2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52412"/>
            <a:ext cx="7962900" cy="4638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184" y="33950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线段树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52120" y="199568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区间更新，区间查询！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4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2035969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203596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7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10" y="59055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Text Box 120"/>
          <p:cNvSpPr txBox="1">
            <a:spLocks noChangeArrowheads="1"/>
          </p:cNvSpPr>
          <p:nvPr/>
        </p:nvSpPr>
        <p:spPr bwMode="auto">
          <a:xfrm>
            <a:off x="4196953" y="642938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38919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5" y="129063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Text Box 122"/>
          <p:cNvSpPr txBox="1">
            <a:spLocks noChangeArrowheads="1"/>
          </p:cNvSpPr>
          <p:nvPr/>
        </p:nvSpPr>
        <p:spPr bwMode="auto">
          <a:xfrm>
            <a:off x="3307556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38921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9063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2" name="Text Box 124"/>
          <p:cNvSpPr txBox="1">
            <a:spLocks noChangeArrowheads="1"/>
          </p:cNvSpPr>
          <p:nvPr/>
        </p:nvSpPr>
        <p:spPr bwMode="auto">
          <a:xfrm>
            <a:off x="4895850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38923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04787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4" name="Text Box 126"/>
          <p:cNvSpPr txBox="1">
            <a:spLocks noChangeArrowheads="1"/>
          </p:cNvSpPr>
          <p:nvPr/>
        </p:nvSpPr>
        <p:spPr bwMode="auto">
          <a:xfrm>
            <a:off x="24824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38925" name="Text Box 128"/>
          <p:cNvSpPr txBox="1">
            <a:spLocks noChangeArrowheads="1"/>
          </p:cNvSpPr>
          <p:nvPr/>
        </p:nvSpPr>
        <p:spPr bwMode="auto">
          <a:xfrm>
            <a:off x="34349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38926" name="Text Box 130"/>
          <p:cNvSpPr txBox="1">
            <a:spLocks noChangeArrowheads="1"/>
          </p:cNvSpPr>
          <p:nvPr/>
        </p:nvSpPr>
        <p:spPr bwMode="auto">
          <a:xfrm>
            <a:off x="44505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38927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04787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8" name="Text Box 132"/>
          <p:cNvSpPr txBox="1">
            <a:spLocks noChangeArrowheads="1"/>
          </p:cNvSpPr>
          <p:nvPr/>
        </p:nvSpPr>
        <p:spPr bwMode="auto">
          <a:xfrm>
            <a:off x="54030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38929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283964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30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3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1" name="Text Box 136"/>
          <p:cNvSpPr txBox="1">
            <a:spLocks noChangeArrowheads="1"/>
          </p:cNvSpPr>
          <p:nvPr/>
        </p:nvSpPr>
        <p:spPr bwMode="auto">
          <a:xfrm>
            <a:off x="2803922" y="2839642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8932" name="Text Box 138"/>
          <p:cNvSpPr txBox="1">
            <a:spLocks noChangeArrowheads="1"/>
          </p:cNvSpPr>
          <p:nvPr/>
        </p:nvSpPr>
        <p:spPr bwMode="auto">
          <a:xfrm>
            <a:off x="2000250" y="2893219"/>
            <a:ext cx="642938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38933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122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4" name="Text Box 140"/>
          <p:cNvSpPr txBox="1">
            <a:spLocks noChangeArrowheads="1"/>
          </p:cNvSpPr>
          <p:nvPr/>
        </p:nvSpPr>
        <p:spPr bwMode="auto">
          <a:xfrm>
            <a:off x="3371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38935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6" name="Text Box 142"/>
          <p:cNvSpPr txBox="1">
            <a:spLocks noChangeArrowheads="1"/>
          </p:cNvSpPr>
          <p:nvPr/>
        </p:nvSpPr>
        <p:spPr bwMode="auto">
          <a:xfrm>
            <a:off x="38790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38937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91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38" name="Text Box 144"/>
          <p:cNvSpPr txBox="1">
            <a:spLocks noChangeArrowheads="1"/>
          </p:cNvSpPr>
          <p:nvPr/>
        </p:nvSpPr>
        <p:spPr bwMode="auto">
          <a:xfrm>
            <a:off x="4387453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38939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03" y="281225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40" name="Text Box 146"/>
          <p:cNvSpPr txBox="1">
            <a:spLocks noChangeArrowheads="1"/>
          </p:cNvSpPr>
          <p:nvPr/>
        </p:nvSpPr>
        <p:spPr bwMode="auto">
          <a:xfrm>
            <a:off x="48315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38941" name="Text Box 148"/>
          <p:cNvSpPr txBox="1">
            <a:spLocks noChangeArrowheads="1"/>
          </p:cNvSpPr>
          <p:nvPr/>
        </p:nvSpPr>
        <p:spPr bwMode="auto">
          <a:xfrm>
            <a:off x="5276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38942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4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43" name="Text Box 152"/>
          <p:cNvSpPr txBox="1">
            <a:spLocks noChangeArrowheads="1"/>
          </p:cNvSpPr>
          <p:nvPr/>
        </p:nvSpPr>
        <p:spPr bwMode="auto">
          <a:xfrm>
            <a:off x="5911453" y="289321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38944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10" y="103346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5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16" y="103346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6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355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7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04" y="173355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8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10" y="173355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49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73355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0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8" y="257175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1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2" y="249793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2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23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3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49793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4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5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5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49793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6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7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58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69808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59" name="Text Box 140"/>
          <p:cNvSpPr txBox="1">
            <a:spLocks noChangeArrowheads="1"/>
          </p:cNvSpPr>
          <p:nvPr/>
        </p:nvSpPr>
        <p:spPr bwMode="auto">
          <a:xfrm>
            <a:off x="1868091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38960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69808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61" name="Text Box 142"/>
          <p:cNvSpPr txBox="1">
            <a:spLocks noChangeArrowheads="1"/>
          </p:cNvSpPr>
          <p:nvPr/>
        </p:nvSpPr>
        <p:spPr bwMode="auto">
          <a:xfrm>
            <a:off x="2375297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38962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38375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63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38375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64" name="矩形 53"/>
          <p:cNvSpPr>
            <a:spLocks noChangeArrowheads="1"/>
          </p:cNvSpPr>
          <p:nvPr/>
        </p:nvSpPr>
        <p:spPr bwMode="auto">
          <a:xfrm>
            <a:off x="485774" y="371808"/>
            <a:ext cx="21038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 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7      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65" name="矩形 55"/>
          <p:cNvSpPr>
            <a:spLocks noChangeArrowheads="1"/>
          </p:cNvSpPr>
          <p:nvPr/>
        </p:nvSpPr>
        <p:spPr bwMode="auto">
          <a:xfrm>
            <a:off x="5000626" y="696517"/>
            <a:ext cx="74175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66" name="矩形 56"/>
          <p:cNvSpPr>
            <a:spLocks noChangeArrowheads="1"/>
          </p:cNvSpPr>
          <p:nvPr/>
        </p:nvSpPr>
        <p:spPr bwMode="auto">
          <a:xfrm>
            <a:off x="4036219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67" name="矩形 57"/>
          <p:cNvSpPr>
            <a:spLocks noChangeArrowheads="1"/>
          </p:cNvSpPr>
          <p:nvPr/>
        </p:nvSpPr>
        <p:spPr bwMode="auto">
          <a:xfrm>
            <a:off x="5643563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68" name="矩形 58"/>
          <p:cNvSpPr>
            <a:spLocks noChangeArrowheads="1"/>
          </p:cNvSpPr>
          <p:nvPr/>
        </p:nvSpPr>
        <p:spPr bwMode="auto">
          <a:xfrm>
            <a:off x="2536032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69" name="矩形 59"/>
          <p:cNvSpPr>
            <a:spLocks noChangeArrowheads="1"/>
          </p:cNvSpPr>
          <p:nvPr/>
        </p:nvSpPr>
        <p:spPr bwMode="auto">
          <a:xfrm>
            <a:off x="3500438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0" name="矩形 60"/>
          <p:cNvSpPr>
            <a:spLocks noChangeArrowheads="1"/>
          </p:cNvSpPr>
          <p:nvPr/>
        </p:nvSpPr>
        <p:spPr bwMode="auto">
          <a:xfrm>
            <a:off x="4464844" y="2357438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1" name="矩形 61"/>
          <p:cNvSpPr>
            <a:spLocks noChangeArrowheads="1"/>
          </p:cNvSpPr>
          <p:nvPr/>
        </p:nvSpPr>
        <p:spPr bwMode="auto">
          <a:xfrm>
            <a:off x="5536407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2" name="矩形 62"/>
          <p:cNvSpPr>
            <a:spLocks noChangeArrowheads="1"/>
          </p:cNvSpPr>
          <p:nvPr/>
        </p:nvSpPr>
        <p:spPr bwMode="auto">
          <a:xfrm>
            <a:off x="2053829" y="316111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3" name="矩形 63"/>
          <p:cNvSpPr>
            <a:spLocks noChangeArrowheads="1"/>
          </p:cNvSpPr>
          <p:nvPr/>
        </p:nvSpPr>
        <p:spPr bwMode="auto">
          <a:xfrm>
            <a:off x="2750344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4" name="矩形 64"/>
          <p:cNvSpPr>
            <a:spLocks noChangeArrowheads="1"/>
          </p:cNvSpPr>
          <p:nvPr/>
        </p:nvSpPr>
        <p:spPr bwMode="auto">
          <a:xfrm>
            <a:off x="323254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5" name="矩形 65"/>
          <p:cNvSpPr>
            <a:spLocks noChangeArrowheads="1"/>
          </p:cNvSpPr>
          <p:nvPr/>
        </p:nvSpPr>
        <p:spPr bwMode="auto">
          <a:xfrm>
            <a:off x="3768329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6" name="矩形 66"/>
          <p:cNvSpPr>
            <a:spLocks noChangeArrowheads="1"/>
          </p:cNvSpPr>
          <p:nvPr/>
        </p:nvSpPr>
        <p:spPr bwMode="auto">
          <a:xfrm>
            <a:off x="4250532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7" name="矩形 67"/>
          <p:cNvSpPr>
            <a:spLocks noChangeArrowheads="1"/>
          </p:cNvSpPr>
          <p:nvPr/>
        </p:nvSpPr>
        <p:spPr bwMode="auto">
          <a:xfrm>
            <a:off x="4679157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8" name="矩形 68"/>
          <p:cNvSpPr>
            <a:spLocks noChangeArrowheads="1"/>
          </p:cNvSpPr>
          <p:nvPr/>
        </p:nvSpPr>
        <p:spPr bwMode="auto">
          <a:xfrm>
            <a:off x="5161360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79" name="矩形 69"/>
          <p:cNvSpPr>
            <a:spLocks noChangeArrowheads="1"/>
          </p:cNvSpPr>
          <p:nvPr/>
        </p:nvSpPr>
        <p:spPr bwMode="auto">
          <a:xfrm>
            <a:off x="580429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80" name="矩形 70"/>
          <p:cNvSpPr>
            <a:spLocks noChangeArrowheads="1"/>
          </p:cNvSpPr>
          <p:nvPr/>
        </p:nvSpPr>
        <p:spPr bwMode="auto">
          <a:xfrm>
            <a:off x="1785938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8981" name="矩形 71"/>
          <p:cNvSpPr>
            <a:spLocks noChangeArrowheads="1"/>
          </p:cNvSpPr>
          <p:nvPr/>
        </p:nvSpPr>
        <p:spPr bwMode="auto">
          <a:xfrm>
            <a:off x="2321719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935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2035969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203596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7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10" y="59055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2" name="Text Box 120"/>
          <p:cNvSpPr txBox="1">
            <a:spLocks noChangeArrowheads="1"/>
          </p:cNvSpPr>
          <p:nvPr/>
        </p:nvSpPr>
        <p:spPr bwMode="auto">
          <a:xfrm>
            <a:off x="4196953" y="642938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39943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5" y="129063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4" name="Text Box 122"/>
          <p:cNvSpPr txBox="1">
            <a:spLocks noChangeArrowheads="1"/>
          </p:cNvSpPr>
          <p:nvPr/>
        </p:nvSpPr>
        <p:spPr bwMode="auto">
          <a:xfrm>
            <a:off x="3307556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chemeClr val="tx2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39945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9063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Text Box 124"/>
          <p:cNvSpPr txBox="1">
            <a:spLocks noChangeArrowheads="1"/>
          </p:cNvSpPr>
          <p:nvPr/>
        </p:nvSpPr>
        <p:spPr bwMode="auto">
          <a:xfrm>
            <a:off x="4895850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39947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04787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8" name="Text Box 126"/>
          <p:cNvSpPr txBox="1">
            <a:spLocks noChangeArrowheads="1"/>
          </p:cNvSpPr>
          <p:nvPr/>
        </p:nvSpPr>
        <p:spPr bwMode="auto">
          <a:xfrm>
            <a:off x="24824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39949" name="Text Box 128"/>
          <p:cNvSpPr txBox="1">
            <a:spLocks noChangeArrowheads="1"/>
          </p:cNvSpPr>
          <p:nvPr/>
        </p:nvSpPr>
        <p:spPr bwMode="auto">
          <a:xfrm>
            <a:off x="34349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39950" name="Text Box 130"/>
          <p:cNvSpPr txBox="1">
            <a:spLocks noChangeArrowheads="1"/>
          </p:cNvSpPr>
          <p:nvPr/>
        </p:nvSpPr>
        <p:spPr bwMode="auto">
          <a:xfrm>
            <a:off x="44505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chemeClr val="tx2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39951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04787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2" name="Text Box 132"/>
          <p:cNvSpPr txBox="1">
            <a:spLocks noChangeArrowheads="1"/>
          </p:cNvSpPr>
          <p:nvPr/>
        </p:nvSpPr>
        <p:spPr bwMode="auto">
          <a:xfrm>
            <a:off x="54030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39953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283964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3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Text Box 136"/>
          <p:cNvSpPr txBox="1">
            <a:spLocks noChangeArrowheads="1"/>
          </p:cNvSpPr>
          <p:nvPr/>
        </p:nvSpPr>
        <p:spPr bwMode="auto">
          <a:xfrm>
            <a:off x="2803922" y="2839642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2000250" y="2893219"/>
            <a:ext cx="642938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39957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122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8" name="Text Box 140"/>
          <p:cNvSpPr txBox="1">
            <a:spLocks noChangeArrowheads="1"/>
          </p:cNvSpPr>
          <p:nvPr/>
        </p:nvSpPr>
        <p:spPr bwMode="auto">
          <a:xfrm>
            <a:off x="3371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39959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0" name="Text Box 142"/>
          <p:cNvSpPr txBox="1">
            <a:spLocks noChangeArrowheads="1"/>
          </p:cNvSpPr>
          <p:nvPr/>
        </p:nvSpPr>
        <p:spPr bwMode="auto">
          <a:xfrm>
            <a:off x="38790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39961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91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2" name="Text Box 144"/>
          <p:cNvSpPr txBox="1">
            <a:spLocks noChangeArrowheads="1"/>
          </p:cNvSpPr>
          <p:nvPr/>
        </p:nvSpPr>
        <p:spPr bwMode="auto">
          <a:xfrm>
            <a:off x="4387453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39963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03" y="281225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4" name="Text Box 146"/>
          <p:cNvSpPr txBox="1">
            <a:spLocks noChangeArrowheads="1"/>
          </p:cNvSpPr>
          <p:nvPr/>
        </p:nvSpPr>
        <p:spPr bwMode="auto">
          <a:xfrm>
            <a:off x="48315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39965" name="Text Box 148"/>
          <p:cNvSpPr txBox="1">
            <a:spLocks noChangeArrowheads="1"/>
          </p:cNvSpPr>
          <p:nvPr/>
        </p:nvSpPr>
        <p:spPr bwMode="auto">
          <a:xfrm>
            <a:off x="5276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39966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4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67" name="Text Box 152"/>
          <p:cNvSpPr txBox="1">
            <a:spLocks noChangeArrowheads="1"/>
          </p:cNvSpPr>
          <p:nvPr/>
        </p:nvSpPr>
        <p:spPr bwMode="auto">
          <a:xfrm>
            <a:off x="5911453" y="289321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39968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10" y="103346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69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16" y="103346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0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355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1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04" y="173355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2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10" y="173355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3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73355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4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8" y="257175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5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2" y="249793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6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23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7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49793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8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5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79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49793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0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1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2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69808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83" name="Text Box 140"/>
          <p:cNvSpPr txBox="1">
            <a:spLocks noChangeArrowheads="1"/>
          </p:cNvSpPr>
          <p:nvPr/>
        </p:nvSpPr>
        <p:spPr bwMode="auto">
          <a:xfrm>
            <a:off x="1868091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39984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69808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85" name="Text Box 142"/>
          <p:cNvSpPr txBox="1">
            <a:spLocks noChangeArrowheads="1"/>
          </p:cNvSpPr>
          <p:nvPr/>
        </p:nvSpPr>
        <p:spPr bwMode="auto">
          <a:xfrm>
            <a:off x="2375297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39986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38375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7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38375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88" name="矩形 53"/>
          <p:cNvSpPr>
            <a:spLocks noChangeArrowheads="1"/>
          </p:cNvSpPr>
          <p:nvPr/>
        </p:nvSpPr>
        <p:spPr bwMode="auto">
          <a:xfrm>
            <a:off x="389372" y="383144"/>
            <a:ext cx="30328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…+ 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             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989" name="矩形 54"/>
          <p:cNvSpPr>
            <a:spLocks noChangeArrowheads="1"/>
          </p:cNvSpPr>
          <p:nvPr/>
        </p:nvSpPr>
        <p:spPr bwMode="auto">
          <a:xfrm>
            <a:off x="5000626" y="696517"/>
            <a:ext cx="73777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0" name="矩形 55"/>
          <p:cNvSpPr>
            <a:spLocks noChangeArrowheads="1"/>
          </p:cNvSpPr>
          <p:nvPr/>
        </p:nvSpPr>
        <p:spPr bwMode="auto">
          <a:xfrm>
            <a:off x="4036219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1" name="矩形 56"/>
          <p:cNvSpPr>
            <a:spLocks noChangeArrowheads="1"/>
          </p:cNvSpPr>
          <p:nvPr/>
        </p:nvSpPr>
        <p:spPr bwMode="auto">
          <a:xfrm>
            <a:off x="5643563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2" name="矩形 57"/>
          <p:cNvSpPr>
            <a:spLocks noChangeArrowheads="1"/>
          </p:cNvSpPr>
          <p:nvPr/>
        </p:nvSpPr>
        <p:spPr bwMode="auto">
          <a:xfrm>
            <a:off x="2536032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3" name="矩形 58"/>
          <p:cNvSpPr>
            <a:spLocks noChangeArrowheads="1"/>
          </p:cNvSpPr>
          <p:nvPr/>
        </p:nvSpPr>
        <p:spPr bwMode="auto">
          <a:xfrm>
            <a:off x="3500438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4" name="矩形 59"/>
          <p:cNvSpPr>
            <a:spLocks noChangeArrowheads="1"/>
          </p:cNvSpPr>
          <p:nvPr/>
        </p:nvSpPr>
        <p:spPr bwMode="auto">
          <a:xfrm>
            <a:off x="4464844" y="2357438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5" name="矩形 60"/>
          <p:cNvSpPr>
            <a:spLocks noChangeArrowheads="1"/>
          </p:cNvSpPr>
          <p:nvPr/>
        </p:nvSpPr>
        <p:spPr bwMode="auto">
          <a:xfrm>
            <a:off x="5536407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6" name="矩形 61"/>
          <p:cNvSpPr>
            <a:spLocks noChangeArrowheads="1"/>
          </p:cNvSpPr>
          <p:nvPr/>
        </p:nvSpPr>
        <p:spPr bwMode="auto">
          <a:xfrm>
            <a:off x="2053829" y="316111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7" name="矩形 62"/>
          <p:cNvSpPr>
            <a:spLocks noChangeArrowheads="1"/>
          </p:cNvSpPr>
          <p:nvPr/>
        </p:nvSpPr>
        <p:spPr bwMode="auto">
          <a:xfrm>
            <a:off x="2750344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8" name="矩形 63"/>
          <p:cNvSpPr>
            <a:spLocks noChangeArrowheads="1"/>
          </p:cNvSpPr>
          <p:nvPr/>
        </p:nvSpPr>
        <p:spPr bwMode="auto">
          <a:xfrm>
            <a:off x="323254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9999" name="矩形 64"/>
          <p:cNvSpPr>
            <a:spLocks noChangeArrowheads="1"/>
          </p:cNvSpPr>
          <p:nvPr/>
        </p:nvSpPr>
        <p:spPr bwMode="auto">
          <a:xfrm>
            <a:off x="3768329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000" name="矩形 65"/>
          <p:cNvSpPr>
            <a:spLocks noChangeArrowheads="1"/>
          </p:cNvSpPr>
          <p:nvPr/>
        </p:nvSpPr>
        <p:spPr bwMode="auto">
          <a:xfrm>
            <a:off x="4250532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001" name="矩形 66"/>
          <p:cNvSpPr>
            <a:spLocks noChangeArrowheads="1"/>
          </p:cNvSpPr>
          <p:nvPr/>
        </p:nvSpPr>
        <p:spPr bwMode="auto">
          <a:xfrm>
            <a:off x="4679157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002" name="矩形 67"/>
          <p:cNvSpPr>
            <a:spLocks noChangeArrowheads="1"/>
          </p:cNvSpPr>
          <p:nvPr/>
        </p:nvSpPr>
        <p:spPr bwMode="auto">
          <a:xfrm>
            <a:off x="5161360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003" name="矩形 68"/>
          <p:cNvSpPr>
            <a:spLocks noChangeArrowheads="1"/>
          </p:cNvSpPr>
          <p:nvPr/>
        </p:nvSpPr>
        <p:spPr bwMode="auto">
          <a:xfrm>
            <a:off x="580429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004" name="矩形 69"/>
          <p:cNvSpPr>
            <a:spLocks noChangeArrowheads="1"/>
          </p:cNvSpPr>
          <p:nvPr/>
        </p:nvSpPr>
        <p:spPr bwMode="auto">
          <a:xfrm>
            <a:off x="1785938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0005" name="矩形 70"/>
          <p:cNvSpPr>
            <a:spLocks noChangeArrowheads="1"/>
          </p:cNvSpPr>
          <p:nvPr/>
        </p:nvSpPr>
        <p:spPr bwMode="auto">
          <a:xfrm>
            <a:off x="2321719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71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2035969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203596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7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10" y="59055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 Box 120"/>
          <p:cNvSpPr txBox="1">
            <a:spLocks noChangeArrowheads="1"/>
          </p:cNvSpPr>
          <p:nvPr/>
        </p:nvSpPr>
        <p:spPr bwMode="auto">
          <a:xfrm>
            <a:off x="4196953" y="642938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40967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5" y="129063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Text Box 122"/>
          <p:cNvSpPr txBox="1">
            <a:spLocks noChangeArrowheads="1"/>
          </p:cNvSpPr>
          <p:nvPr/>
        </p:nvSpPr>
        <p:spPr bwMode="auto">
          <a:xfrm>
            <a:off x="3307556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40969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9063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Text Box 124"/>
          <p:cNvSpPr txBox="1">
            <a:spLocks noChangeArrowheads="1"/>
          </p:cNvSpPr>
          <p:nvPr/>
        </p:nvSpPr>
        <p:spPr bwMode="auto">
          <a:xfrm>
            <a:off x="4895850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40971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04787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2" name="Text Box 126"/>
          <p:cNvSpPr txBox="1">
            <a:spLocks noChangeArrowheads="1"/>
          </p:cNvSpPr>
          <p:nvPr/>
        </p:nvSpPr>
        <p:spPr bwMode="auto">
          <a:xfrm>
            <a:off x="24824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40973" name="Text Box 128"/>
          <p:cNvSpPr txBox="1">
            <a:spLocks noChangeArrowheads="1"/>
          </p:cNvSpPr>
          <p:nvPr/>
        </p:nvSpPr>
        <p:spPr bwMode="auto">
          <a:xfrm>
            <a:off x="34349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40974" name="Text Box 130"/>
          <p:cNvSpPr txBox="1">
            <a:spLocks noChangeArrowheads="1"/>
          </p:cNvSpPr>
          <p:nvPr/>
        </p:nvSpPr>
        <p:spPr bwMode="auto">
          <a:xfrm>
            <a:off x="44505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40975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04787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6" name="Text Box 132"/>
          <p:cNvSpPr txBox="1">
            <a:spLocks noChangeArrowheads="1"/>
          </p:cNvSpPr>
          <p:nvPr/>
        </p:nvSpPr>
        <p:spPr bwMode="auto">
          <a:xfrm>
            <a:off x="54030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40977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283964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8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3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9" name="Text Box 136"/>
          <p:cNvSpPr txBox="1">
            <a:spLocks noChangeArrowheads="1"/>
          </p:cNvSpPr>
          <p:nvPr/>
        </p:nvSpPr>
        <p:spPr bwMode="auto">
          <a:xfrm>
            <a:off x="2803922" y="2839642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0980" name="Text Box 138"/>
          <p:cNvSpPr txBox="1">
            <a:spLocks noChangeArrowheads="1"/>
          </p:cNvSpPr>
          <p:nvPr/>
        </p:nvSpPr>
        <p:spPr bwMode="auto">
          <a:xfrm>
            <a:off x="2000250" y="2893219"/>
            <a:ext cx="642938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40981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122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2" name="Text Box 140"/>
          <p:cNvSpPr txBox="1">
            <a:spLocks noChangeArrowheads="1"/>
          </p:cNvSpPr>
          <p:nvPr/>
        </p:nvSpPr>
        <p:spPr bwMode="auto">
          <a:xfrm>
            <a:off x="3371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40983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4" name="Text Box 142"/>
          <p:cNvSpPr txBox="1">
            <a:spLocks noChangeArrowheads="1"/>
          </p:cNvSpPr>
          <p:nvPr/>
        </p:nvSpPr>
        <p:spPr bwMode="auto">
          <a:xfrm>
            <a:off x="38790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40985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91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6" name="Text Box 144"/>
          <p:cNvSpPr txBox="1">
            <a:spLocks noChangeArrowheads="1"/>
          </p:cNvSpPr>
          <p:nvPr/>
        </p:nvSpPr>
        <p:spPr bwMode="auto">
          <a:xfrm>
            <a:off x="4387453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40987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03" y="281225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8" name="Text Box 146"/>
          <p:cNvSpPr txBox="1">
            <a:spLocks noChangeArrowheads="1"/>
          </p:cNvSpPr>
          <p:nvPr/>
        </p:nvSpPr>
        <p:spPr bwMode="auto">
          <a:xfrm>
            <a:off x="48315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40989" name="Text Box 148"/>
          <p:cNvSpPr txBox="1">
            <a:spLocks noChangeArrowheads="1"/>
          </p:cNvSpPr>
          <p:nvPr/>
        </p:nvSpPr>
        <p:spPr bwMode="auto">
          <a:xfrm>
            <a:off x="5276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40990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4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1" name="Text Box 152"/>
          <p:cNvSpPr txBox="1">
            <a:spLocks noChangeArrowheads="1"/>
          </p:cNvSpPr>
          <p:nvPr/>
        </p:nvSpPr>
        <p:spPr bwMode="auto">
          <a:xfrm>
            <a:off x="5911453" y="289321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40992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10" y="103346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3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16" y="103346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4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355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5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04" y="173355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6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10" y="173355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7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73355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8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8" y="257175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9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2" y="249793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0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23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1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49793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2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5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3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49793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4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5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6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69808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7" name="Text Box 140"/>
          <p:cNvSpPr txBox="1">
            <a:spLocks noChangeArrowheads="1"/>
          </p:cNvSpPr>
          <p:nvPr/>
        </p:nvSpPr>
        <p:spPr bwMode="auto">
          <a:xfrm>
            <a:off x="1868091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41008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69808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9" name="Text Box 142"/>
          <p:cNvSpPr txBox="1">
            <a:spLocks noChangeArrowheads="1"/>
          </p:cNvSpPr>
          <p:nvPr/>
        </p:nvSpPr>
        <p:spPr bwMode="auto">
          <a:xfrm>
            <a:off x="2375297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41010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38375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1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38375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3" name="矩形 54"/>
          <p:cNvSpPr>
            <a:spLocks noChangeArrowheads="1"/>
          </p:cNvSpPr>
          <p:nvPr/>
        </p:nvSpPr>
        <p:spPr bwMode="auto">
          <a:xfrm>
            <a:off x="5000626" y="696517"/>
            <a:ext cx="8405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14" name="矩形 55"/>
          <p:cNvSpPr>
            <a:spLocks noChangeArrowheads="1"/>
          </p:cNvSpPr>
          <p:nvPr/>
        </p:nvSpPr>
        <p:spPr bwMode="auto">
          <a:xfrm>
            <a:off x="4036219" y="1393031"/>
            <a:ext cx="686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(10,0)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1015" name="矩形 56"/>
          <p:cNvSpPr>
            <a:spLocks noChangeArrowheads="1"/>
          </p:cNvSpPr>
          <p:nvPr/>
        </p:nvSpPr>
        <p:spPr bwMode="auto">
          <a:xfrm>
            <a:off x="5643563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16" name="矩形 57"/>
          <p:cNvSpPr>
            <a:spLocks noChangeArrowheads="1"/>
          </p:cNvSpPr>
          <p:nvPr/>
        </p:nvSpPr>
        <p:spPr bwMode="auto">
          <a:xfrm>
            <a:off x="2536032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1017" name="矩形 58"/>
          <p:cNvSpPr>
            <a:spLocks noChangeArrowheads="1"/>
          </p:cNvSpPr>
          <p:nvPr/>
        </p:nvSpPr>
        <p:spPr bwMode="auto">
          <a:xfrm>
            <a:off x="3500438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1018" name="矩形 59"/>
          <p:cNvSpPr>
            <a:spLocks noChangeArrowheads="1"/>
          </p:cNvSpPr>
          <p:nvPr/>
        </p:nvSpPr>
        <p:spPr bwMode="auto">
          <a:xfrm>
            <a:off x="4464844" y="2357438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1019" name="矩形 60"/>
          <p:cNvSpPr>
            <a:spLocks noChangeArrowheads="1"/>
          </p:cNvSpPr>
          <p:nvPr/>
        </p:nvSpPr>
        <p:spPr bwMode="auto">
          <a:xfrm>
            <a:off x="5536407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0" name="矩形 61"/>
          <p:cNvSpPr>
            <a:spLocks noChangeArrowheads="1"/>
          </p:cNvSpPr>
          <p:nvPr/>
        </p:nvSpPr>
        <p:spPr bwMode="auto">
          <a:xfrm>
            <a:off x="2053829" y="316111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1" name="矩形 62"/>
          <p:cNvSpPr>
            <a:spLocks noChangeArrowheads="1"/>
          </p:cNvSpPr>
          <p:nvPr/>
        </p:nvSpPr>
        <p:spPr bwMode="auto">
          <a:xfrm>
            <a:off x="2750344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2" name="矩形 63"/>
          <p:cNvSpPr>
            <a:spLocks noChangeArrowheads="1"/>
          </p:cNvSpPr>
          <p:nvPr/>
        </p:nvSpPr>
        <p:spPr bwMode="auto">
          <a:xfrm>
            <a:off x="323254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3" name="矩形 64"/>
          <p:cNvSpPr>
            <a:spLocks noChangeArrowheads="1"/>
          </p:cNvSpPr>
          <p:nvPr/>
        </p:nvSpPr>
        <p:spPr bwMode="auto">
          <a:xfrm>
            <a:off x="3768329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4" name="矩形 65"/>
          <p:cNvSpPr>
            <a:spLocks noChangeArrowheads="1"/>
          </p:cNvSpPr>
          <p:nvPr/>
        </p:nvSpPr>
        <p:spPr bwMode="auto">
          <a:xfrm>
            <a:off x="4250532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5" name="矩形 66"/>
          <p:cNvSpPr>
            <a:spLocks noChangeArrowheads="1"/>
          </p:cNvSpPr>
          <p:nvPr/>
        </p:nvSpPr>
        <p:spPr bwMode="auto">
          <a:xfrm>
            <a:off x="4679157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6" name="矩形 67"/>
          <p:cNvSpPr>
            <a:spLocks noChangeArrowheads="1"/>
          </p:cNvSpPr>
          <p:nvPr/>
        </p:nvSpPr>
        <p:spPr bwMode="auto">
          <a:xfrm>
            <a:off x="5161360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7" name="矩形 68"/>
          <p:cNvSpPr>
            <a:spLocks noChangeArrowheads="1"/>
          </p:cNvSpPr>
          <p:nvPr/>
        </p:nvSpPr>
        <p:spPr bwMode="auto">
          <a:xfrm>
            <a:off x="580429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8" name="矩形 69"/>
          <p:cNvSpPr>
            <a:spLocks noChangeArrowheads="1"/>
          </p:cNvSpPr>
          <p:nvPr/>
        </p:nvSpPr>
        <p:spPr bwMode="auto">
          <a:xfrm>
            <a:off x="1785938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1029" name="矩形 70"/>
          <p:cNvSpPr>
            <a:spLocks noChangeArrowheads="1"/>
          </p:cNvSpPr>
          <p:nvPr/>
        </p:nvSpPr>
        <p:spPr bwMode="auto">
          <a:xfrm>
            <a:off x="2321719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0" name="矩形 53"/>
          <p:cNvSpPr>
            <a:spLocks noChangeArrowheads="1"/>
          </p:cNvSpPr>
          <p:nvPr/>
        </p:nvSpPr>
        <p:spPr bwMode="auto">
          <a:xfrm>
            <a:off x="389372" y="383144"/>
            <a:ext cx="30328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…+ 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             </a:t>
            </a:r>
            <a:r>
              <a:rPr lang="zh-CN" altLang="en-US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83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2035969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203596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7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10" y="59055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Text Box 120"/>
          <p:cNvSpPr txBox="1">
            <a:spLocks noChangeArrowheads="1"/>
          </p:cNvSpPr>
          <p:nvPr/>
        </p:nvSpPr>
        <p:spPr bwMode="auto">
          <a:xfrm>
            <a:off x="4196953" y="642938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41991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5" y="129063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Text Box 122"/>
          <p:cNvSpPr txBox="1">
            <a:spLocks noChangeArrowheads="1"/>
          </p:cNvSpPr>
          <p:nvPr/>
        </p:nvSpPr>
        <p:spPr bwMode="auto">
          <a:xfrm>
            <a:off x="3307556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41993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9063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4" name="Text Box 124"/>
          <p:cNvSpPr txBox="1">
            <a:spLocks noChangeArrowheads="1"/>
          </p:cNvSpPr>
          <p:nvPr/>
        </p:nvSpPr>
        <p:spPr bwMode="auto">
          <a:xfrm>
            <a:off x="4895850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41995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04787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6" name="Text Box 126"/>
          <p:cNvSpPr txBox="1">
            <a:spLocks noChangeArrowheads="1"/>
          </p:cNvSpPr>
          <p:nvPr/>
        </p:nvSpPr>
        <p:spPr bwMode="auto">
          <a:xfrm>
            <a:off x="24824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41997" name="Text Box 128"/>
          <p:cNvSpPr txBox="1">
            <a:spLocks noChangeArrowheads="1"/>
          </p:cNvSpPr>
          <p:nvPr/>
        </p:nvSpPr>
        <p:spPr bwMode="auto">
          <a:xfrm>
            <a:off x="34349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41998" name="Text Box 130"/>
          <p:cNvSpPr txBox="1">
            <a:spLocks noChangeArrowheads="1"/>
          </p:cNvSpPr>
          <p:nvPr/>
        </p:nvSpPr>
        <p:spPr bwMode="auto">
          <a:xfrm>
            <a:off x="44505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41999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04787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0" name="Text Box 132"/>
          <p:cNvSpPr txBox="1">
            <a:spLocks noChangeArrowheads="1"/>
          </p:cNvSpPr>
          <p:nvPr/>
        </p:nvSpPr>
        <p:spPr bwMode="auto">
          <a:xfrm>
            <a:off x="54030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42001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283964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2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3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3" name="Text Box 136"/>
          <p:cNvSpPr txBox="1">
            <a:spLocks noChangeArrowheads="1"/>
          </p:cNvSpPr>
          <p:nvPr/>
        </p:nvSpPr>
        <p:spPr bwMode="auto">
          <a:xfrm>
            <a:off x="2803922" y="2839642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2004" name="Text Box 138"/>
          <p:cNvSpPr txBox="1">
            <a:spLocks noChangeArrowheads="1"/>
          </p:cNvSpPr>
          <p:nvPr/>
        </p:nvSpPr>
        <p:spPr bwMode="auto">
          <a:xfrm>
            <a:off x="2000250" y="2893219"/>
            <a:ext cx="642938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42005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122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6" name="Text Box 140"/>
          <p:cNvSpPr txBox="1">
            <a:spLocks noChangeArrowheads="1"/>
          </p:cNvSpPr>
          <p:nvPr/>
        </p:nvSpPr>
        <p:spPr bwMode="auto">
          <a:xfrm>
            <a:off x="3371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42007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8" name="Text Box 142"/>
          <p:cNvSpPr txBox="1">
            <a:spLocks noChangeArrowheads="1"/>
          </p:cNvSpPr>
          <p:nvPr/>
        </p:nvSpPr>
        <p:spPr bwMode="auto">
          <a:xfrm>
            <a:off x="38790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42009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91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0" name="Text Box 144"/>
          <p:cNvSpPr txBox="1">
            <a:spLocks noChangeArrowheads="1"/>
          </p:cNvSpPr>
          <p:nvPr/>
        </p:nvSpPr>
        <p:spPr bwMode="auto">
          <a:xfrm>
            <a:off x="4387453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42011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03" y="281225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2" name="Text Box 146"/>
          <p:cNvSpPr txBox="1">
            <a:spLocks noChangeArrowheads="1"/>
          </p:cNvSpPr>
          <p:nvPr/>
        </p:nvSpPr>
        <p:spPr bwMode="auto">
          <a:xfrm>
            <a:off x="48315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42013" name="Text Box 148"/>
          <p:cNvSpPr txBox="1">
            <a:spLocks noChangeArrowheads="1"/>
          </p:cNvSpPr>
          <p:nvPr/>
        </p:nvSpPr>
        <p:spPr bwMode="auto">
          <a:xfrm>
            <a:off x="5276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42014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4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5" name="Text Box 152"/>
          <p:cNvSpPr txBox="1">
            <a:spLocks noChangeArrowheads="1"/>
          </p:cNvSpPr>
          <p:nvPr/>
        </p:nvSpPr>
        <p:spPr bwMode="auto">
          <a:xfrm>
            <a:off x="5911453" y="289321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42016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10" y="103346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7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16" y="103346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8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355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9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04" y="173355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0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10" y="173355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1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73355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2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8" y="257175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3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2" y="249793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4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23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5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49793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6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5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7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49793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8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9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30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69808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31" name="Text Box 140"/>
          <p:cNvSpPr txBox="1">
            <a:spLocks noChangeArrowheads="1"/>
          </p:cNvSpPr>
          <p:nvPr/>
        </p:nvSpPr>
        <p:spPr bwMode="auto">
          <a:xfrm>
            <a:off x="1868091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42032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69808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33" name="Text Box 142"/>
          <p:cNvSpPr txBox="1">
            <a:spLocks noChangeArrowheads="1"/>
          </p:cNvSpPr>
          <p:nvPr/>
        </p:nvSpPr>
        <p:spPr bwMode="auto">
          <a:xfrm>
            <a:off x="2375297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42034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38375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35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38375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37" name="矩形 54"/>
          <p:cNvSpPr>
            <a:spLocks noChangeArrowheads="1"/>
          </p:cNvSpPr>
          <p:nvPr/>
        </p:nvSpPr>
        <p:spPr bwMode="auto">
          <a:xfrm>
            <a:off x="5000626" y="696517"/>
            <a:ext cx="696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38" name="矩形 55"/>
          <p:cNvSpPr>
            <a:spLocks noChangeArrowheads="1"/>
          </p:cNvSpPr>
          <p:nvPr/>
        </p:nvSpPr>
        <p:spPr bwMode="auto">
          <a:xfrm>
            <a:off x="4036219" y="1393031"/>
            <a:ext cx="686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39" name="矩形 56"/>
          <p:cNvSpPr>
            <a:spLocks noChangeArrowheads="1"/>
          </p:cNvSpPr>
          <p:nvPr/>
        </p:nvSpPr>
        <p:spPr bwMode="auto">
          <a:xfrm>
            <a:off x="5643563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0" name="矩形 57"/>
          <p:cNvSpPr>
            <a:spLocks noChangeArrowheads="1"/>
          </p:cNvSpPr>
          <p:nvPr/>
        </p:nvSpPr>
        <p:spPr bwMode="auto">
          <a:xfrm>
            <a:off x="2536032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(6,0)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1" name="矩形 58"/>
          <p:cNvSpPr>
            <a:spLocks noChangeArrowheads="1"/>
          </p:cNvSpPr>
          <p:nvPr/>
        </p:nvSpPr>
        <p:spPr bwMode="auto">
          <a:xfrm>
            <a:off x="3500438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2" name="矩形 59"/>
          <p:cNvSpPr>
            <a:spLocks noChangeArrowheads="1"/>
          </p:cNvSpPr>
          <p:nvPr/>
        </p:nvSpPr>
        <p:spPr bwMode="auto">
          <a:xfrm>
            <a:off x="4464844" y="2357438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3" name="矩形 60"/>
          <p:cNvSpPr>
            <a:spLocks noChangeArrowheads="1"/>
          </p:cNvSpPr>
          <p:nvPr/>
        </p:nvSpPr>
        <p:spPr bwMode="auto">
          <a:xfrm>
            <a:off x="5536407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4" name="矩形 61"/>
          <p:cNvSpPr>
            <a:spLocks noChangeArrowheads="1"/>
          </p:cNvSpPr>
          <p:nvPr/>
        </p:nvSpPr>
        <p:spPr bwMode="auto">
          <a:xfrm>
            <a:off x="2053829" y="316111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5" name="矩形 62"/>
          <p:cNvSpPr>
            <a:spLocks noChangeArrowheads="1"/>
          </p:cNvSpPr>
          <p:nvPr/>
        </p:nvSpPr>
        <p:spPr bwMode="auto">
          <a:xfrm>
            <a:off x="2750344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6" name="矩形 63"/>
          <p:cNvSpPr>
            <a:spLocks noChangeArrowheads="1"/>
          </p:cNvSpPr>
          <p:nvPr/>
        </p:nvSpPr>
        <p:spPr bwMode="auto">
          <a:xfrm>
            <a:off x="323254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7" name="矩形 64"/>
          <p:cNvSpPr>
            <a:spLocks noChangeArrowheads="1"/>
          </p:cNvSpPr>
          <p:nvPr/>
        </p:nvSpPr>
        <p:spPr bwMode="auto">
          <a:xfrm>
            <a:off x="3768329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8" name="矩形 65"/>
          <p:cNvSpPr>
            <a:spLocks noChangeArrowheads="1"/>
          </p:cNvSpPr>
          <p:nvPr/>
        </p:nvSpPr>
        <p:spPr bwMode="auto">
          <a:xfrm>
            <a:off x="4250532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49" name="矩形 66"/>
          <p:cNvSpPr>
            <a:spLocks noChangeArrowheads="1"/>
          </p:cNvSpPr>
          <p:nvPr/>
        </p:nvSpPr>
        <p:spPr bwMode="auto">
          <a:xfrm>
            <a:off x="4679157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50" name="矩形 67"/>
          <p:cNvSpPr>
            <a:spLocks noChangeArrowheads="1"/>
          </p:cNvSpPr>
          <p:nvPr/>
        </p:nvSpPr>
        <p:spPr bwMode="auto">
          <a:xfrm>
            <a:off x="5161360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51" name="矩形 68"/>
          <p:cNvSpPr>
            <a:spLocks noChangeArrowheads="1"/>
          </p:cNvSpPr>
          <p:nvPr/>
        </p:nvSpPr>
        <p:spPr bwMode="auto">
          <a:xfrm>
            <a:off x="580429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52" name="矩形 69"/>
          <p:cNvSpPr>
            <a:spLocks noChangeArrowheads="1"/>
          </p:cNvSpPr>
          <p:nvPr/>
        </p:nvSpPr>
        <p:spPr bwMode="auto">
          <a:xfrm>
            <a:off x="1785938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53" name="矩形 70"/>
          <p:cNvSpPr>
            <a:spLocks noChangeArrowheads="1"/>
          </p:cNvSpPr>
          <p:nvPr/>
        </p:nvSpPr>
        <p:spPr bwMode="auto">
          <a:xfrm>
            <a:off x="2321719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54" name="矩形 71"/>
          <p:cNvSpPr>
            <a:spLocks noChangeArrowheads="1"/>
          </p:cNvSpPr>
          <p:nvPr/>
        </p:nvSpPr>
        <p:spPr bwMode="auto">
          <a:xfrm>
            <a:off x="3821907" y="1821656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4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2055" name="矩形 72"/>
          <p:cNvSpPr>
            <a:spLocks noChangeArrowheads="1"/>
          </p:cNvSpPr>
          <p:nvPr/>
        </p:nvSpPr>
        <p:spPr bwMode="auto">
          <a:xfrm>
            <a:off x="4572001" y="2625329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2" name="矩形 53"/>
          <p:cNvSpPr>
            <a:spLocks noChangeArrowheads="1"/>
          </p:cNvSpPr>
          <p:nvPr/>
        </p:nvSpPr>
        <p:spPr bwMode="auto">
          <a:xfrm>
            <a:off x="389372" y="383144"/>
            <a:ext cx="30328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…+ 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             </a:t>
            </a:r>
            <a:r>
              <a:rPr lang="zh-CN" altLang="en-US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43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0" y="2035969"/>
            <a:ext cx="77866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266" y="203596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517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810" y="59055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 Box 120"/>
          <p:cNvSpPr txBox="1">
            <a:spLocks noChangeArrowheads="1"/>
          </p:cNvSpPr>
          <p:nvPr/>
        </p:nvSpPr>
        <p:spPr bwMode="auto">
          <a:xfrm>
            <a:off x="4196953" y="642938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43015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85" y="129063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6" name="Text Box 122"/>
          <p:cNvSpPr txBox="1">
            <a:spLocks noChangeArrowheads="1"/>
          </p:cNvSpPr>
          <p:nvPr/>
        </p:nvSpPr>
        <p:spPr bwMode="auto">
          <a:xfrm>
            <a:off x="3307556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43017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129063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Text Box 124"/>
          <p:cNvSpPr txBox="1">
            <a:spLocks noChangeArrowheads="1"/>
          </p:cNvSpPr>
          <p:nvPr/>
        </p:nvSpPr>
        <p:spPr bwMode="auto">
          <a:xfrm>
            <a:off x="4895850" y="1340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43019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19" y="204787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0" name="Text Box 126"/>
          <p:cNvSpPr txBox="1">
            <a:spLocks noChangeArrowheads="1"/>
          </p:cNvSpPr>
          <p:nvPr/>
        </p:nvSpPr>
        <p:spPr bwMode="auto">
          <a:xfrm>
            <a:off x="24824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43021" name="Text Box 128"/>
          <p:cNvSpPr txBox="1">
            <a:spLocks noChangeArrowheads="1"/>
          </p:cNvSpPr>
          <p:nvPr/>
        </p:nvSpPr>
        <p:spPr bwMode="auto">
          <a:xfrm>
            <a:off x="3434953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43022" name="Text Box 130"/>
          <p:cNvSpPr txBox="1">
            <a:spLocks noChangeArrowheads="1"/>
          </p:cNvSpPr>
          <p:nvPr/>
        </p:nvSpPr>
        <p:spPr bwMode="auto">
          <a:xfrm>
            <a:off x="44505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43023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04787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4" name="Text Box 132"/>
          <p:cNvSpPr txBox="1">
            <a:spLocks noChangeArrowheads="1"/>
          </p:cNvSpPr>
          <p:nvPr/>
        </p:nvSpPr>
        <p:spPr bwMode="auto">
          <a:xfrm>
            <a:off x="5403056" y="2102644"/>
            <a:ext cx="709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43025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283964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6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923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27" name="Text Box 136"/>
          <p:cNvSpPr txBox="1">
            <a:spLocks noChangeArrowheads="1"/>
          </p:cNvSpPr>
          <p:nvPr/>
        </p:nvSpPr>
        <p:spPr bwMode="auto">
          <a:xfrm>
            <a:off x="2803922" y="2839642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43028" name="Text Box 138"/>
          <p:cNvSpPr txBox="1">
            <a:spLocks noChangeArrowheads="1"/>
          </p:cNvSpPr>
          <p:nvPr/>
        </p:nvSpPr>
        <p:spPr bwMode="auto">
          <a:xfrm>
            <a:off x="2000250" y="2893219"/>
            <a:ext cx="642938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43029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135" y="281225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0" name="Text Box 140"/>
          <p:cNvSpPr txBox="1">
            <a:spLocks noChangeArrowheads="1"/>
          </p:cNvSpPr>
          <p:nvPr/>
        </p:nvSpPr>
        <p:spPr bwMode="auto">
          <a:xfrm>
            <a:off x="3371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43031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2" name="Text Box 142"/>
          <p:cNvSpPr txBox="1">
            <a:spLocks noChangeArrowheads="1"/>
          </p:cNvSpPr>
          <p:nvPr/>
        </p:nvSpPr>
        <p:spPr bwMode="auto">
          <a:xfrm>
            <a:off x="38790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43033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691" y="281225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4" name="Text Box 144"/>
          <p:cNvSpPr txBox="1">
            <a:spLocks noChangeArrowheads="1"/>
          </p:cNvSpPr>
          <p:nvPr/>
        </p:nvSpPr>
        <p:spPr bwMode="auto">
          <a:xfrm>
            <a:off x="4387453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43035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03" y="281225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6" name="Text Box 146"/>
          <p:cNvSpPr txBox="1">
            <a:spLocks noChangeArrowheads="1"/>
          </p:cNvSpPr>
          <p:nvPr/>
        </p:nvSpPr>
        <p:spPr bwMode="auto">
          <a:xfrm>
            <a:off x="4831556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43037" name="Text Box 148"/>
          <p:cNvSpPr txBox="1">
            <a:spLocks noChangeArrowheads="1"/>
          </p:cNvSpPr>
          <p:nvPr/>
        </p:nvSpPr>
        <p:spPr bwMode="auto">
          <a:xfrm>
            <a:off x="5276850" y="2864644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43038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54" y="283964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39" name="Text Box 152"/>
          <p:cNvSpPr txBox="1">
            <a:spLocks noChangeArrowheads="1"/>
          </p:cNvSpPr>
          <p:nvPr/>
        </p:nvSpPr>
        <p:spPr bwMode="auto">
          <a:xfrm>
            <a:off x="5911453" y="289321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43040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10" y="103346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1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16" y="103346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2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8" y="173355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3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604" y="173355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4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310" y="173355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5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173355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6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298" y="257175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7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032" y="249793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8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723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49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5" y="249793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0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5" y="249793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1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49793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2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94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3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6" y="249793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4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69808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55" name="Text Box 140"/>
          <p:cNvSpPr txBox="1">
            <a:spLocks noChangeArrowheads="1"/>
          </p:cNvSpPr>
          <p:nvPr/>
        </p:nvSpPr>
        <p:spPr bwMode="auto">
          <a:xfrm>
            <a:off x="1868091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43056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6" y="369808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57" name="Text Box 142"/>
          <p:cNvSpPr txBox="1">
            <a:spLocks noChangeArrowheads="1"/>
          </p:cNvSpPr>
          <p:nvPr/>
        </p:nvSpPr>
        <p:spPr bwMode="auto">
          <a:xfrm>
            <a:off x="2375297" y="3750469"/>
            <a:ext cx="328613" cy="23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43058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2" y="338375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9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38375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61" name="矩形 54"/>
          <p:cNvSpPr>
            <a:spLocks noChangeArrowheads="1"/>
          </p:cNvSpPr>
          <p:nvPr/>
        </p:nvSpPr>
        <p:spPr bwMode="auto">
          <a:xfrm>
            <a:off x="5000626" y="696517"/>
            <a:ext cx="6965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2" name="矩形 55"/>
          <p:cNvSpPr>
            <a:spLocks noChangeArrowheads="1"/>
          </p:cNvSpPr>
          <p:nvPr/>
        </p:nvSpPr>
        <p:spPr bwMode="auto">
          <a:xfrm>
            <a:off x="4036219" y="1393031"/>
            <a:ext cx="6965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(10,0)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3" name="矩形 56"/>
          <p:cNvSpPr>
            <a:spLocks noChangeArrowheads="1"/>
          </p:cNvSpPr>
          <p:nvPr/>
        </p:nvSpPr>
        <p:spPr bwMode="auto">
          <a:xfrm>
            <a:off x="5643563" y="13930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4" name="矩形 57"/>
          <p:cNvSpPr>
            <a:spLocks noChangeArrowheads="1"/>
          </p:cNvSpPr>
          <p:nvPr/>
        </p:nvSpPr>
        <p:spPr bwMode="auto">
          <a:xfrm>
            <a:off x="2536032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(6,0)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5" name="矩形 58"/>
          <p:cNvSpPr>
            <a:spLocks noChangeArrowheads="1"/>
          </p:cNvSpPr>
          <p:nvPr/>
        </p:nvSpPr>
        <p:spPr bwMode="auto">
          <a:xfrm>
            <a:off x="3500438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6" name="矩形 59"/>
          <p:cNvSpPr>
            <a:spLocks noChangeArrowheads="1"/>
          </p:cNvSpPr>
          <p:nvPr/>
        </p:nvSpPr>
        <p:spPr bwMode="auto">
          <a:xfrm>
            <a:off x="4464844" y="2357438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7" name="矩形 60"/>
          <p:cNvSpPr>
            <a:spLocks noChangeArrowheads="1"/>
          </p:cNvSpPr>
          <p:nvPr/>
        </p:nvSpPr>
        <p:spPr bwMode="auto">
          <a:xfrm>
            <a:off x="5536407" y="23038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8" name="矩形 61"/>
          <p:cNvSpPr>
            <a:spLocks noChangeArrowheads="1"/>
          </p:cNvSpPr>
          <p:nvPr/>
        </p:nvSpPr>
        <p:spPr bwMode="auto">
          <a:xfrm>
            <a:off x="2053829" y="316111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(4,0)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3069" name="矩形 62"/>
          <p:cNvSpPr>
            <a:spLocks noChangeArrowheads="1"/>
          </p:cNvSpPr>
          <p:nvPr/>
        </p:nvSpPr>
        <p:spPr bwMode="auto">
          <a:xfrm>
            <a:off x="2750344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0" name="矩形 63"/>
          <p:cNvSpPr>
            <a:spLocks noChangeArrowheads="1"/>
          </p:cNvSpPr>
          <p:nvPr/>
        </p:nvSpPr>
        <p:spPr bwMode="auto">
          <a:xfrm>
            <a:off x="323254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1" name="矩形 64"/>
          <p:cNvSpPr>
            <a:spLocks noChangeArrowheads="1"/>
          </p:cNvSpPr>
          <p:nvPr/>
        </p:nvSpPr>
        <p:spPr bwMode="auto">
          <a:xfrm>
            <a:off x="3768329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2" name="矩形 65"/>
          <p:cNvSpPr>
            <a:spLocks noChangeArrowheads="1"/>
          </p:cNvSpPr>
          <p:nvPr/>
        </p:nvSpPr>
        <p:spPr bwMode="auto">
          <a:xfrm>
            <a:off x="4250532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3" name="矩形 66"/>
          <p:cNvSpPr>
            <a:spLocks noChangeArrowheads="1"/>
          </p:cNvSpPr>
          <p:nvPr/>
        </p:nvSpPr>
        <p:spPr bwMode="auto">
          <a:xfrm>
            <a:off x="4679157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4" name="矩形 67"/>
          <p:cNvSpPr>
            <a:spLocks noChangeArrowheads="1"/>
          </p:cNvSpPr>
          <p:nvPr/>
        </p:nvSpPr>
        <p:spPr bwMode="auto">
          <a:xfrm>
            <a:off x="5161360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5" name="矩形 68"/>
          <p:cNvSpPr>
            <a:spLocks noChangeArrowheads="1"/>
          </p:cNvSpPr>
          <p:nvPr/>
        </p:nvSpPr>
        <p:spPr bwMode="auto">
          <a:xfrm>
            <a:off x="5804298" y="3107531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(0,0)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6" name="矩形 69"/>
          <p:cNvSpPr>
            <a:spLocks noChangeArrowheads="1"/>
          </p:cNvSpPr>
          <p:nvPr/>
        </p:nvSpPr>
        <p:spPr bwMode="auto">
          <a:xfrm>
            <a:off x="1785938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7" name="矩形 70"/>
          <p:cNvSpPr>
            <a:spLocks noChangeArrowheads="1"/>
          </p:cNvSpPr>
          <p:nvPr/>
        </p:nvSpPr>
        <p:spPr bwMode="auto">
          <a:xfrm>
            <a:off x="2321719" y="4018360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00B0F0"/>
                </a:solidFill>
                <a:ea typeface="微软雅黑" panose="020B0503020204020204" pitchFamily="34" charset="-122"/>
              </a:rPr>
              <a:t>(0,2)</a:t>
            </a:r>
            <a:endParaRPr lang="zh-CN" altLang="en-US" sz="1600" dirty="0">
              <a:solidFill>
                <a:srgbClr val="00B0F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8" name="矩形 71"/>
          <p:cNvSpPr>
            <a:spLocks noChangeArrowheads="1"/>
          </p:cNvSpPr>
          <p:nvPr/>
        </p:nvSpPr>
        <p:spPr bwMode="auto">
          <a:xfrm>
            <a:off x="3821907" y="1821656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4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79" name="矩形 72"/>
          <p:cNvSpPr>
            <a:spLocks noChangeArrowheads="1"/>
          </p:cNvSpPr>
          <p:nvPr/>
        </p:nvSpPr>
        <p:spPr bwMode="auto">
          <a:xfrm>
            <a:off x="4572001" y="2625329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80" name="矩形 73"/>
          <p:cNvSpPr>
            <a:spLocks noChangeArrowheads="1"/>
          </p:cNvSpPr>
          <p:nvPr/>
        </p:nvSpPr>
        <p:spPr bwMode="auto">
          <a:xfrm>
            <a:off x="2482454" y="3482579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3081" name="矩形 74"/>
          <p:cNvSpPr>
            <a:spLocks noChangeArrowheads="1"/>
          </p:cNvSpPr>
          <p:nvPr/>
        </p:nvSpPr>
        <p:spPr bwMode="auto">
          <a:xfrm>
            <a:off x="2964657" y="2625329"/>
            <a:ext cx="5357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ea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74" name="矩形 53"/>
          <p:cNvSpPr>
            <a:spLocks noChangeArrowheads="1"/>
          </p:cNvSpPr>
          <p:nvPr/>
        </p:nvSpPr>
        <p:spPr bwMode="auto">
          <a:xfrm>
            <a:off x="389372" y="383144"/>
            <a:ext cx="30328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查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…+ A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             </a:t>
            </a:r>
            <a:r>
              <a:rPr lang="zh-CN" altLang="en-US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b="1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28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7272808" cy="56557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例题</a:t>
            </a:r>
            <a:r>
              <a:rPr lang="en-US" altLang="zh-CN" sz="2300" dirty="0">
                <a:ea typeface="微软雅黑" panose="020B0503020204020204" pitchFamily="34" charset="-122"/>
              </a:rPr>
              <a:t>3</a:t>
            </a:r>
            <a:r>
              <a:rPr lang="zh-CN" altLang="en-US" sz="2300" dirty="0">
                <a:ea typeface="微软雅黑" panose="020B0503020204020204" pitchFamily="34" charset="-122"/>
              </a:rPr>
              <a:t>：</a:t>
            </a:r>
            <a:r>
              <a:rPr lang="en-US" altLang="zh-CN" sz="2300" dirty="0">
                <a:ea typeface="微软雅黑" panose="020B0503020204020204" pitchFamily="34" charset="-122"/>
              </a:rPr>
              <a:t>POJ 3468 A Simple Problem with </a:t>
            </a:r>
            <a:r>
              <a:rPr lang="en-US" altLang="zh-CN" sz="2300" dirty="0" smtClean="0">
                <a:ea typeface="微软雅黑" panose="020B0503020204020204" pitchFamily="34" charset="-122"/>
              </a:rPr>
              <a:t>Integers</a:t>
            </a:r>
            <a:endParaRPr lang="en-US" altLang="zh-CN" sz="2300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520" y="1275606"/>
            <a:ext cx="8496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延迟更新</a:t>
            </a:r>
            <a:r>
              <a:rPr lang="en-US" altLang="zh-CN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信息更新时，未必要真的做彻底的更新，可以只是将应该如何更新记录下来，等到真正需要查询准确信息时，才正真去更新足以应付查询的部分。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40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矩形 3"/>
          <p:cNvSpPr>
            <a:spLocks noChangeArrowheads="1"/>
          </p:cNvSpPr>
          <p:nvPr/>
        </p:nvSpPr>
        <p:spPr bwMode="auto">
          <a:xfrm>
            <a:off x="107504" y="771550"/>
            <a:ext cx="856895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iostream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using namespace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 ,R;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*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long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sum;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原来的和</a:t>
            </a:r>
          </a:p>
          <a:p>
            <a:pPr eaLnBrk="1" hangingPunct="1"/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增量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的累加</a:t>
            </a:r>
          </a:p>
          <a:p>
            <a:pPr eaLnBrk="1" hangingPunct="1"/>
            <a:r>
              <a:rPr lang="zh-CN" altLang="en-US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Mid(){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(L + R)/2;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</a:p>
          <a:p>
            <a:pPr eaLnBrk="1" hangingPunct="1"/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Tree[200010]; </a:t>
            </a:r>
            <a:r>
              <a:rPr lang="en-US" altLang="zh-CN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 2</a:t>
            </a:r>
            <a:r>
              <a:rPr lang="zh-CN" altLang="en-US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倍叶子节点数目就够</a:t>
            </a:r>
          </a:p>
          <a:p>
            <a:pPr eaLnBrk="1" hangingPunct="1"/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count = 0;</a:t>
            </a: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7272808" cy="565571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例题</a:t>
            </a:r>
            <a:r>
              <a:rPr lang="en-US" altLang="zh-CN" sz="2300" dirty="0">
                <a:ea typeface="微软雅黑" panose="020B0503020204020204" pitchFamily="34" charset="-122"/>
              </a:rPr>
              <a:t>3</a:t>
            </a:r>
            <a:r>
              <a:rPr lang="zh-CN" altLang="en-US" sz="2300" dirty="0">
                <a:ea typeface="微软雅黑" panose="020B0503020204020204" pitchFamily="34" charset="-122"/>
              </a:rPr>
              <a:t>：</a:t>
            </a:r>
            <a:r>
              <a:rPr lang="en-US" altLang="zh-CN" sz="2300" dirty="0">
                <a:ea typeface="微软雅黑" panose="020B0503020204020204" pitchFamily="34" charset="-122"/>
              </a:rPr>
              <a:t>POJ 3468 A Simple Problem with Integers</a:t>
            </a:r>
          </a:p>
        </p:txBody>
      </p:sp>
    </p:spTree>
    <p:extLst>
      <p:ext uri="{BB962C8B-B14F-4D97-AF65-F5344CB8AC3E}">
        <p14:creationId xmlns:p14="http://schemas.microsoft.com/office/powerpoint/2010/main" val="65741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3"/>
          <p:cNvSpPr>
            <a:spLocks noChangeArrowheads="1"/>
          </p:cNvSpPr>
          <p:nvPr/>
        </p:nvSpPr>
        <p:spPr bwMode="auto">
          <a:xfrm>
            <a:off x="179512" y="699542"/>
            <a:ext cx="8856984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pRoot,int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R)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 L;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 R;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-&gt;sum = 0;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== R)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count ++;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Tree + count;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count ++;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Tree + count;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pLeft,L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,(L+R)/2);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,(L+R)/2+1,R);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88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矩形 3"/>
          <p:cNvSpPr>
            <a:spLocks noChangeArrowheads="1"/>
          </p:cNvSpPr>
          <p:nvPr/>
        </p:nvSpPr>
        <p:spPr bwMode="auto">
          <a:xfrm>
            <a:off x="251520" y="1203598"/>
            <a:ext cx="8496944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Insert(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pRoot,int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v)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==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&amp;&amp;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==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-&gt;sum = v;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-&gt;sum += v;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&lt;=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-&gt;Mid())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pLeft,i,v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pRight,i,v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65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矩形 3"/>
          <p:cNvSpPr>
            <a:spLocks noChangeArrowheads="1"/>
          </p:cNvSpPr>
          <p:nvPr/>
        </p:nvSpPr>
        <p:spPr bwMode="auto">
          <a:xfrm>
            <a:off x="107504" y="51470"/>
            <a:ext cx="8640960" cy="506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Add(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a,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b, long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c)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== a &amp;&amp;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== b) {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c;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;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-&gt;sum += c * ( b - a + 1) </a:t>
            </a:r>
            <a:r>
              <a:rPr lang="en-US" altLang="zh-CN" sz="17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17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7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下面节点的</a:t>
            </a:r>
            <a:r>
              <a:rPr lang="en-US" altLang="zh-CN" sz="17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sum</a:t>
            </a:r>
            <a:r>
              <a:rPr lang="zh-CN" altLang="en-US" sz="17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和</a:t>
            </a:r>
            <a:r>
              <a:rPr lang="en-US" altLang="zh-CN" sz="170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zh-CN" altLang="en-US" sz="17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暂时不对</a:t>
            </a:r>
            <a:endParaRPr lang="en-US" altLang="zh-CN" sz="170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b &lt;= 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-&gt;R)/2)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Add(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pLeft,a,b,c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if( a &gt;= 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-&gt;R)/2 +1)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Add(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pRight,a,b,c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{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Add(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pLeft,a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-&gt;R)/2 ,c); 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Add(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(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</a:t>
            </a:r>
            <a:r>
              <a:rPr lang="en-US" altLang="zh-CN" sz="17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-&gt;R)/2 + 1,b,c);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7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45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51520" y="133167"/>
            <a:ext cx="6750867" cy="80010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ea typeface="微软雅黑" panose="020B0503020204020204" pitchFamily="34" charset="-122"/>
              </a:rPr>
              <a:t>线段树</a:t>
            </a:r>
            <a:r>
              <a:rPr lang="en-US" altLang="zh-CN" sz="3200" dirty="0" smtClean="0">
                <a:ea typeface="微软雅黑" panose="020B0503020204020204" pitchFamily="34" charset="-122"/>
              </a:rPr>
              <a:t>(Interval Tree)</a:t>
            </a:r>
            <a:r>
              <a:rPr lang="zh-CN" altLang="en-US" sz="3200" dirty="0" smtClean="0">
                <a:ea typeface="微软雅黑" panose="020B0503020204020204" pitchFamily="34" charset="-122"/>
              </a:rPr>
              <a:t>的定义</a:t>
            </a:r>
            <a:endParaRPr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9512" y="1563638"/>
            <a:ext cx="8712968" cy="4525963"/>
          </a:xfrm>
        </p:spPr>
        <p:txBody>
          <a:bodyPr/>
          <a:lstStyle/>
          <a:p>
            <a:pPr eaLnBrk="1" hangingPunct="1"/>
            <a:endParaRPr lang="en-US" altLang="zh-CN" sz="2600" dirty="0" smtClean="0"/>
          </a:p>
          <a:p>
            <a:pPr eaLnBrk="1" hangingPunct="1"/>
            <a:r>
              <a:rPr lang="zh-CN" altLang="en-US" sz="2600" dirty="0" smtClean="0"/>
              <a:t>实际上还是称为区间树更准确和易于理解</a:t>
            </a:r>
            <a:endParaRPr lang="en-US" altLang="zh-CN" sz="2600" dirty="0" smtClean="0"/>
          </a:p>
          <a:p>
            <a:pPr eaLnBrk="1" hangingPunct="1"/>
            <a:endParaRPr lang="en-US" altLang="zh-CN" sz="2600" dirty="0" smtClean="0"/>
          </a:p>
          <a:p>
            <a:pPr eaLnBrk="1" hangingPunct="1"/>
            <a:r>
              <a:rPr lang="zh-CN" altLang="en-US" sz="2600" dirty="0" smtClean="0">
                <a:solidFill>
                  <a:schemeClr val="tx1"/>
                </a:solidFill>
              </a:rPr>
              <a:t>是一棵二叉树</a:t>
            </a:r>
            <a:endParaRPr lang="en-US" altLang="zh-CN" sz="2600" dirty="0" smtClean="0">
              <a:solidFill>
                <a:schemeClr val="tx1"/>
              </a:solidFill>
            </a:endParaRPr>
          </a:p>
          <a:p>
            <a:pPr eaLnBrk="1" hangingPunct="1"/>
            <a:endParaRPr lang="en-US" altLang="zh-CN" sz="260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zh-CN" altLang="en-US" sz="2600" dirty="0" smtClean="0"/>
              <a:t>树上的每个节点对应于一个区间</a:t>
            </a:r>
            <a:r>
              <a:rPr lang="en-US" altLang="zh-CN" sz="2600" dirty="0" smtClean="0"/>
              <a:t>[</a:t>
            </a:r>
            <a:r>
              <a:rPr lang="en-US" altLang="zh-CN" sz="2600" dirty="0" err="1" smtClean="0"/>
              <a:t>a,b</a:t>
            </a:r>
            <a:r>
              <a:rPr lang="en-US" altLang="zh-CN" sz="2600" dirty="0" smtClean="0"/>
              <a:t>] (</a:t>
            </a:r>
            <a:r>
              <a:rPr lang="zh-CN" altLang="en-US" sz="2600" dirty="0" smtClean="0"/>
              <a:t>也称线段），</a:t>
            </a:r>
            <a:r>
              <a:rPr lang="en-US" altLang="zh-CN" sz="2600" dirty="0" err="1" smtClean="0"/>
              <a:t>a,b</a:t>
            </a:r>
            <a:r>
              <a:rPr lang="en-US" altLang="zh-CN" sz="2600" dirty="0" smtClean="0"/>
              <a:t> </a:t>
            </a:r>
            <a:r>
              <a:rPr lang="zh-CN" altLang="en-US" sz="2600" dirty="0" smtClean="0"/>
              <a:t>通常为整数</a:t>
            </a:r>
            <a:endParaRPr lang="en-US" altLang="zh-CN" sz="2600" dirty="0" smtClean="0"/>
          </a:p>
        </p:txBody>
      </p:sp>
    </p:spTree>
    <p:extLst>
      <p:ext uri="{BB962C8B-B14F-4D97-AF65-F5344CB8AC3E}">
        <p14:creationId xmlns:p14="http://schemas.microsoft.com/office/powerpoint/2010/main" val="185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矩形 3"/>
          <p:cNvSpPr>
            <a:spLocks noChangeArrowheads="1"/>
          </p:cNvSpPr>
          <p:nvPr/>
        </p:nvSpPr>
        <p:spPr bwMode="auto">
          <a:xfrm>
            <a:off x="107504" y="126742"/>
            <a:ext cx="896448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long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a,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b)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== a &amp;&amp;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== b)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-&gt;sum +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-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+ 1) *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;</a:t>
            </a:r>
          </a:p>
          <a:p>
            <a:pPr eaLnBrk="1" hangingPunct="1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-&gt;sum += 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-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+ 1) *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;</a:t>
            </a: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+=  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b &lt;=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-&gt;Mid())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pLeft,a,b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if( a &gt;=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-&gt;Mid() + 1)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pRight,a,b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{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pLeft,a,pRoot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-&gt;Mid()) +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 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-&gt;Mid() + 1,b);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699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矩形 3"/>
          <p:cNvSpPr>
            <a:spLocks noChangeArrowheads="1"/>
          </p:cNvSpPr>
          <p:nvPr/>
        </p:nvSpPr>
        <p:spPr bwMode="auto">
          <a:xfrm>
            <a:off x="179512" y="0"/>
            <a:ext cx="8856984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main()  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n,q,a,b,c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char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cmd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[10];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d%d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",&amp;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n,&amp;q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i,j,k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count = 0;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(Tree,1,n);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1;i &lt;=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n;i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 ) 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d",&amp;a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Tree,i,a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矩形 3"/>
          <p:cNvSpPr>
            <a:spLocks noChangeArrowheads="1"/>
          </p:cNvSpPr>
          <p:nvPr/>
        </p:nvSpPr>
        <p:spPr bwMode="auto">
          <a:xfrm>
            <a:off x="179512" y="0"/>
            <a:ext cx="8856984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endParaRPr lang="en-US" altLang="zh-CN" b="1" dirty="0" smtClean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for(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0;i &lt;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q;i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 ) 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("%s",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cmd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 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cmd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[0] == 'C' ) 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d%d%d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",&amp;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a,&amp;b,&amp;c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Add( 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Tree,a,b,c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else {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d%d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",&amp;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a,&amp;b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lld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\n",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Querysum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Tree,a,b</a:t>
            </a:r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0;</a:t>
            </a:r>
          </a:p>
          <a:p>
            <a:pPr eaLnBrk="1" hangingPunct="1"/>
            <a:r>
              <a:rPr lang="en-US" altLang="zh-CN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57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020272" y="4693593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挪威盖朗厄尔峡湾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4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Mayor's posters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78" y="483518"/>
            <a:ext cx="6263922" cy="41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3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203" name="Rectangle 1"/>
          <p:cNvSpPr>
            <a:spLocks noChangeArrowheads="1"/>
          </p:cNvSpPr>
          <p:nvPr/>
        </p:nvSpPr>
        <p:spPr bwMode="auto">
          <a:xfrm>
            <a:off x="179512" y="909072"/>
            <a:ext cx="900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给定一些海报，可能互相重叠，告诉你每个海报宽度（高度都一样）和先后叠放次序，问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没有被完全盖住的</a:t>
            </a:r>
            <a:r>
              <a:rPr lang="zh-CN" altLang="en-US" sz="2400" dirty="0">
                <a:ea typeface="微软雅黑" panose="020B0503020204020204" pitchFamily="34" charset="-122"/>
              </a:rPr>
              <a:t>海报有多少张。</a:t>
            </a:r>
          </a:p>
        </p:txBody>
      </p:sp>
      <p:pic>
        <p:nvPicPr>
          <p:cNvPr id="51204" name="Picture 5" descr="http://acm.pku.edu.cn/JudgeOnline/images/2528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031206"/>
            <a:ext cx="4983956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Rectangle 1"/>
          <p:cNvSpPr>
            <a:spLocks noChangeArrowheads="1"/>
          </p:cNvSpPr>
          <p:nvPr/>
        </p:nvSpPr>
        <p:spPr bwMode="auto">
          <a:xfrm>
            <a:off x="202311" y="4245769"/>
            <a:ext cx="85689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海报最多</a:t>
            </a:r>
            <a:r>
              <a:rPr lang="en-US" altLang="zh-CN" sz="2400" dirty="0">
                <a:ea typeface="微软雅黑" panose="020B0503020204020204" pitchFamily="34" charset="-122"/>
              </a:rPr>
              <a:t>10,000</a:t>
            </a:r>
            <a:r>
              <a:rPr lang="zh-CN" altLang="en-US" sz="2400" dirty="0">
                <a:ea typeface="微软雅黑" panose="020B0503020204020204" pitchFamily="34" charset="-122"/>
              </a:rPr>
              <a:t>张，但是墙有</a:t>
            </a:r>
            <a:r>
              <a:rPr lang="en-US" altLang="zh-CN" sz="2400" dirty="0">
                <a:ea typeface="微软雅黑" panose="020B0503020204020204" pitchFamily="34" charset="-122"/>
              </a:rPr>
              <a:t>10,000,000</a:t>
            </a:r>
            <a:r>
              <a:rPr lang="zh-CN" altLang="en-US" sz="2400" dirty="0">
                <a:ea typeface="微软雅黑" panose="020B0503020204020204" pitchFamily="34" charset="-122"/>
              </a:rPr>
              <a:t>块瓷砖长。海报端点不会落在瓷砖中间。</a:t>
            </a:r>
          </a:p>
        </p:txBody>
      </p:sp>
    </p:spTree>
    <p:extLst>
      <p:ext uri="{BB962C8B-B14F-4D97-AF65-F5344CB8AC3E}">
        <p14:creationId xmlns:p14="http://schemas.microsoft.com/office/powerpoint/2010/main" val="7575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251520" y="2067694"/>
            <a:ext cx="757202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给瓷砖编号，一个海报就相当于一个整数区间。贴海报就是区间操作，查询海报是否可见也是区间操作。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因此可以用</a:t>
            </a:r>
            <a:r>
              <a:rPr lang="zh-CN" altLang="en-US" sz="2250" dirty="0" smtClean="0">
                <a:ea typeface="微软雅黑" panose="020B0503020204020204" pitchFamily="34" charset="-122"/>
              </a:rPr>
              <a:t>线段树</a:t>
            </a:r>
            <a:r>
              <a:rPr lang="zh-CN" altLang="en-US" sz="2250" dirty="0">
                <a:ea typeface="微软雅黑" panose="020B0503020204020204" pitchFamily="34" charset="-122"/>
              </a:rPr>
              <a:t>来解决</a:t>
            </a:r>
          </a:p>
        </p:txBody>
      </p:sp>
    </p:spTree>
    <p:extLst>
      <p:ext uri="{BB962C8B-B14F-4D97-AF65-F5344CB8AC3E}">
        <p14:creationId xmlns:p14="http://schemas.microsoft.com/office/powerpoint/2010/main" val="395660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3"/>
          <p:cNvSpPr>
            <a:spLocks noChangeArrowheads="1"/>
          </p:cNvSpPr>
          <p:nvPr/>
        </p:nvSpPr>
        <p:spPr bwMode="auto">
          <a:xfrm>
            <a:off x="179512" y="1059582"/>
            <a:ext cx="8712968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思路：依次贴上一张张海报，每贴一张海报，就询问这张海报有没有被全部遮住（假设贴海报的过程和现实可以不同，也可以先贴上面的，再贴下面的）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贴的顺序如何选择</a:t>
            </a:r>
            <a:r>
              <a:rPr lang="zh-CN" altLang="en-US" sz="2250" dirty="0" smtClean="0">
                <a:ea typeface="微软雅黑" panose="020B0503020204020204" pitchFamily="34" charset="-122"/>
              </a:rPr>
              <a:t>？</a:t>
            </a:r>
            <a:endParaRPr lang="en-US" altLang="zh-CN" sz="2250" dirty="0" smtClean="0">
              <a:ea typeface="微软雅黑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6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矩形 3"/>
          <p:cNvSpPr>
            <a:spLocks noChangeArrowheads="1"/>
          </p:cNvSpPr>
          <p:nvPr/>
        </p:nvSpPr>
        <p:spPr bwMode="auto">
          <a:xfrm>
            <a:off x="179512" y="1059582"/>
            <a:ext cx="8712968" cy="390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思路：依次贴上一张张海报，每贴一张海报，就询问这张海报有没有被全部遮住（假设贴海报的过程和现实可以不同，也可以先贴上面的，再贴下面的）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贴的顺序如何选择</a:t>
            </a:r>
            <a:r>
              <a:rPr lang="zh-CN" altLang="en-US" sz="2250" dirty="0" smtClean="0">
                <a:ea typeface="微软雅黑" panose="020B0503020204020204" pitchFamily="34" charset="-122"/>
              </a:rPr>
              <a:t>？</a:t>
            </a:r>
            <a:endParaRPr lang="en-US" altLang="zh-CN" sz="2250" dirty="0" smtClean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关键：</a:t>
            </a:r>
            <a:r>
              <a:rPr lang="en-US" altLang="zh-CN" sz="2250" dirty="0">
                <a:ea typeface="微软雅黑" panose="020B0503020204020204" pitchFamily="34" charset="-122"/>
              </a:rPr>
              <a:t> </a:t>
            </a:r>
            <a:r>
              <a:rPr lang="zh-CN" altLang="en-US" sz="2250" dirty="0">
                <a:ea typeface="微软雅黑" panose="020B0503020204020204" pitchFamily="34" charset="-122"/>
              </a:rPr>
              <a:t>插入数据的顺序 </a:t>
            </a:r>
            <a:r>
              <a:rPr lang="en-US" altLang="zh-CN" sz="2250" dirty="0">
                <a:ea typeface="微软雅黑" panose="020B0503020204020204" pitchFamily="34" charset="-122"/>
              </a:rPr>
              <a:t>------ </a:t>
            </a:r>
            <a:r>
              <a:rPr lang="zh-CN" altLang="en-US" sz="2250" dirty="0">
                <a:ea typeface="微软雅黑" panose="020B0503020204020204" pitchFamily="34" charset="-122"/>
              </a:rPr>
              <a:t>从上往下依次插入每张海报，这样后插入的海报不可能覆盖先插入的海报，因此插入一张海报时，如果发现海报对应的瓷砖有一块露出来，就说明该海报部分可见。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 smtClean="0">
                <a:ea typeface="微软雅黑" panose="020B0503020204020204" pitchFamily="34" charset="-122"/>
              </a:rPr>
              <a:t>时间</a:t>
            </a:r>
            <a:r>
              <a:rPr lang="zh-CN" altLang="en-US" sz="2250" dirty="0">
                <a:ea typeface="微软雅黑" panose="020B0503020204020204" pitchFamily="34" charset="-122"/>
              </a:rPr>
              <a:t>复杂度</a:t>
            </a:r>
            <a:r>
              <a:rPr lang="en-US" altLang="zh-CN" sz="2250" dirty="0">
                <a:ea typeface="微软雅黑" panose="020B0503020204020204" pitchFamily="34" charset="-122"/>
                <a:sym typeface="Wingdings" panose="05000000000000000000" pitchFamily="2" charset="2"/>
              </a:rPr>
              <a:t>: </a:t>
            </a:r>
            <a:r>
              <a:rPr lang="en-US" altLang="zh-CN" sz="2250" dirty="0" err="1" smtClean="0">
                <a:ea typeface="微软雅黑" panose="020B0503020204020204" pitchFamily="34" charset="-122"/>
                <a:sym typeface="Wingdings" panose="05000000000000000000" pitchFamily="2" charset="2"/>
              </a:rPr>
              <a:t>nlog</a:t>
            </a:r>
            <a:r>
              <a:rPr lang="en-US" altLang="zh-CN" sz="225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(m) (n</a:t>
            </a:r>
            <a:r>
              <a:rPr lang="zh-CN" altLang="en-US" sz="225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为</a:t>
            </a:r>
            <a:r>
              <a:rPr lang="zh-CN" altLang="en-US" sz="2250" dirty="0">
                <a:ea typeface="微软雅黑" panose="020B0503020204020204" pitchFamily="34" charset="-122"/>
                <a:sym typeface="Wingdings" panose="05000000000000000000" pitchFamily="2" charset="2"/>
              </a:rPr>
              <a:t>海报</a:t>
            </a:r>
            <a:r>
              <a:rPr lang="zh-CN" altLang="en-US" sz="225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数目</a:t>
            </a:r>
            <a:r>
              <a:rPr lang="en-US" altLang="zh-CN" sz="2250" smtClean="0">
                <a:ea typeface="微软雅黑" panose="020B0503020204020204" pitchFamily="34" charset="-122"/>
                <a:sym typeface="Wingdings" panose="05000000000000000000" pitchFamily="2" charset="2"/>
              </a:rPr>
              <a:t>,m</a:t>
            </a:r>
            <a:r>
              <a:rPr lang="zh-CN" altLang="en-US" sz="2250" smtClean="0">
                <a:ea typeface="微软雅黑" panose="020B0503020204020204" pitchFamily="34" charset="-122"/>
                <a:sym typeface="Wingdings" panose="05000000000000000000" pitchFamily="2" charset="2"/>
              </a:rPr>
              <a:t>为</a:t>
            </a:r>
            <a:r>
              <a:rPr lang="zh-CN" altLang="en-US" sz="225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瓷砖数目</a:t>
            </a:r>
            <a:r>
              <a:rPr lang="en-US" altLang="zh-CN" sz="225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en-US" altLang="zh-CN" sz="2250" dirty="0">
              <a:ea typeface="微软雅黑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53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1"/>
          <p:cNvSpPr>
            <a:spLocks noChangeArrowheads="1"/>
          </p:cNvSpPr>
          <p:nvPr/>
        </p:nvSpPr>
        <p:spPr bwMode="auto">
          <a:xfrm>
            <a:off x="179512" y="1015650"/>
            <a:ext cx="8856984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950" dirty="0">
                <a:ea typeface="微软雅黑" panose="020B0503020204020204" pitchFamily="34" charset="-122"/>
              </a:rPr>
              <a:t>如果每个叶子节点都代表一块瓷砖，那么线段树会导致</a:t>
            </a:r>
            <a:r>
              <a:rPr lang="en-US" altLang="zh-CN" sz="1950" dirty="0">
                <a:ea typeface="微软雅黑" panose="020B0503020204020204" pitchFamily="34" charset="-122"/>
              </a:rPr>
              <a:t>MLE</a:t>
            </a:r>
            <a:r>
              <a:rPr lang="zh-CN" altLang="en-US" sz="1950" dirty="0">
                <a:ea typeface="微软雅黑" panose="020B0503020204020204" pitchFamily="34" charset="-122"/>
              </a:rPr>
              <a:t>，即单位区间的数目太多。而且时间复杂度为 </a:t>
            </a:r>
            <a:r>
              <a:rPr lang="en-US" altLang="zh-CN" sz="1950" dirty="0" err="1" smtClean="0">
                <a:ea typeface="微软雅黑" panose="020B0503020204020204" pitchFamily="34" charset="-122"/>
              </a:rPr>
              <a:t>nlogm</a:t>
            </a:r>
            <a:r>
              <a:rPr lang="en-US" altLang="zh-CN" sz="1950" dirty="0" smtClean="0">
                <a:ea typeface="微软雅黑" panose="020B0503020204020204" pitchFamily="34" charset="-122"/>
              </a:rPr>
              <a:t> (n</a:t>
            </a:r>
            <a:r>
              <a:rPr lang="zh-CN" altLang="en-US" sz="1950" dirty="0" smtClean="0">
                <a:ea typeface="微软雅黑" panose="020B0503020204020204" pitchFamily="34" charset="-122"/>
              </a:rPr>
              <a:t>是</a:t>
            </a:r>
            <a:r>
              <a:rPr lang="zh-CN" altLang="en-US" sz="1950" dirty="0">
                <a:ea typeface="微软雅黑" panose="020B0503020204020204" pitchFamily="34" charset="-122"/>
              </a:rPr>
              <a:t>海报</a:t>
            </a:r>
            <a:r>
              <a:rPr lang="zh-CN" altLang="en-US" sz="1950" dirty="0" smtClean="0">
                <a:ea typeface="微软雅黑" panose="020B0503020204020204" pitchFamily="34" charset="-122"/>
              </a:rPr>
              <a:t>数目</a:t>
            </a:r>
            <a:r>
              <a:rPr lang="en-US" altLang="zh-CN" sz="1950" dirty="0" smtClean="0">
                <a:ea typeface="微软雅黑" panose="020B0503020204020204" pitchFamily="34" charset="-122"/>
              </a:rPr>
              <a:t>m</a:t>
            </a:r>
            <a:r>
              <a:rPr lang="zh-CN" altLang="en-US" sz="1950" dirty="0" smtClean="0">
                <a:ea typeface="微软雅黑" panose="020B0503020204020204" pitchFamily="34" charset="-122"/>
              </a:rPr>
              <a:t>是</a:t>
            </a:r>
            <a:r>
              <a:rPr lang="zh-CN" altLang="en-US" sz="1950" dirty="0">
                <a:ea typeface="微软雅黑" panose="020B0503020204020204" pitchFamily="34" charset="-122"/>
              </a:rPr>
              <a:t>瓷砖数目</a:t>
            </a:r>
            <a:r>
              <a:rPr lang="en-US" altLang="zh-CN" sz="1950" dirty="0">
                <a:ea typeface="微软雅黑" panose="020B0503020204020204" pitchFamily="34" charset="-122"/>
              </a:rPr>
              <a:t>)</a:t>
            </a:r>
          </a:p>
          <a:p>
            <a:pPr eaLnBrk="1" hangingPunct="1"/>
            <a:endParaRPr lang="en-US" altLang="zh-CN" sz="19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950" dirty="0">
                <a:ea typeface="微软雅黑" panose="020B0503020204020204" pitchFamily="34" charset="-122"/>
              </a:rPr>
              <a:t>实际上，由于最多</a:t>
            </a:r>
            <a:r>
              <a:rPr lang="en-US" altLang="zh-CN" sz="1950" dirty="0">
                <a:ea typeface="微软雅黑" panose="020B0503020204020204" pitchFamily="34" charset="-122"/>
              </a:rPr>
              <a:t>10,000</a:t>
            </a:r>
            <a:r>
              <a:rPr lang="zh-CN" altLang="en-US" sz="1950" dirty="0">
                <a:ea typeface="微软雅黑" panose="020B0503020204020204" pitchFamily="34" charset="-122"/>
              </a:rPr>
              <a:t>个海报，共计</a:t>
            </a:r>
            <a:r>
              <a:rPr lang="en-US" altLang="zh-CN" sz="1950" dirty="0">
                <a:ea typeface="微软雅黑" panose="020B0503020204020204" pitchFamily="34" charset="-122"/>
              </a:rPr>
              <a:t>20,000</a:t>
            </a:r>
            <a:r>
              <a:rPr lang="zh-CN" altLang="en-US" sz="1950" dirty="0">
                <a:ea typeface="微软雅黑" panose="020B0503020204020204" pitchFamily="34" charset="-122"/>
              </a:rPr>
              <a:t>个端点，这些端点把墙最多分成</a:t>
            </a:r>
            <a:r>
              <a:rPr lang="en-US" altLang="zh-CN" sz="1950" dirty="0">
                <a:ea typeface="微软雅黑" panose="020B0503020204020204" pitchFamily="34" charset="-122"/>
              </a:rPr>
              <a:t>19,999</a:t>
            </a:r>
            <a:r>
              <a:rPr lang="zh-CN" altLang="en-US" sz="1950" dirty="0">
                <a:ea typeface="微软雅黑" panose="020B0503020204020204" pitchFamily="34" charset="-122"/>
              </a:rPr>
              <a:t>个单位区间（题意为整个墙都会被盖到）。每个单位区间的瓷砖数目可以</a:t>
            </a:r>
            <a:r>
              <a:rPr lang="zh-CN" altLang="en-US" sz="1950" dirty="0" smtClean="0">
                <a:ea typeface="微软雅黑" panose="020B0503020204020204" pitchFamily="34" charset="-122"/>
              </a:rPr>
              <a:t>不同</a:t>
            </a:r>
            <a:endParaRPr lang="en-US" altLang="zh-CN" sz="19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19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950" dirty="0">
                <a:ea typeface="微软雅黑" panose="020B0503020204020204" pitchFamily="34" charset="-122"/>
              </a:rPr>
              <a:t>我们只要对这</a:t>
            </a:r>
            <a:r>
              <a:rPr lang="en-US" altLang="zh-CN" sz="1950" dirty="0">
                <a:ea typeface="微软雅黑" panose="020B0503020204020204" pitchFamily="34" charset="-122"/>
              </a:rPr>
              <a:t>19,999</a:t>
            </a:r>
            <a:r>
              <a:rPr lang="zh-CN" altLang="en-US" sz="1950" dirty="0">
                <a:ea typeface="微软雅黑" panose="020B0503020204020204" pitchFamily="34" charset="-122"/>
              </a:rPr>
              <a:t>个区间编号，然后建树即可。这就是</a:t>
            </a:r>
            <a:r>
              <a:rPr lang="zh-CN" altLang="en-US" sz="195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离散化</a:t>
            </a:r>
            <a:endParaRPr lang="zh-CN" altLang="en-US" sz="1950" dirty="0">
              <a:ea typeface="微软雅黑" panose="020B0503020204020204" pitchFamily="34" charset="-122"/>
            </a:endParaRP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60" y="4030267"/>
            <a:ext cx="5000625" cy="59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49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1"/>
          <p:cNvSpPr>
            <a:spLocks noChangeArrowheads="1"/>
          </p:cNvSpPr>
          <p:nvPr/>
        </p:nvSpPr>
        <p:spPr bwMode="auto">
          <a:xfrm>
            <a:off x="467544" y="1923678"/>
            <a:ext cx="8496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有时，区间的端点不是整数，或者区间太大导致建树内存开销过大</a:t>
            </a:r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MLE ,</a:t>
            </a:r>
            <a:r>
              <a:rPr lang="zh-CN" altLang="en-US" sz="2400" dirty="0">
                <a:latin typeface="Calibri" panose="020F0502020204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那么就需要进行“离散化”后再建树。</a:t>
            </a:r>
            <a:endParaRPr lang="en-US" altLang="zh-CN" sz="2250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离散化</a:t>
            </a:r>
            <a:endParaRPr lang="en-US" altLang="zh-CN" sz="23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8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251520" y="133167"/>
            <a:ext cx="6750867" cy="800100"/>
          </a:xfrm>
        </p:spPr>
        <p:txBody>
          <a:bodyPr>
            <a:normAutofit/>
          </a:bodyPr>
          <a:lstStyle/>
          <a:p>
            <a:r>
              <a:rPr lang="zh-CN" altLang="en-US" sz="3200" dirty="0" smtClean="0">
                <a:ea typeface="微软雅黑" panose="020B0503020204020204" pitchFamily="34" charset="-122"/>
              </a:rPr>
              <a:t>线段树</a:t>
            </a:r>
            <a:r>
              <a:rPr lang="en-US" altLang="zh-CN" sz="3200" dirty="0" smtClean="0">
                <a:ea typeface="微软雅黑" panose="020B0503020204020204" pitchFamily="34" charset="-122"/>
              </a:rPr>
              <a:t>(Interval Tree)</a:t>
            </a:r>
            <a:r>
              <a:rPr lang="zh-CN" altLang="en-US" sz="3200" dirty="0" smtClean="0">
                <a:ea typeface="微软雅黑" panose="020B0503020204020204" pitchFamily="34" charset="-122"/>
              </a:rPr>
              <a:t>的定义</a:t>
            </a:r>
            <a:endParaRPr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5496" y="1491630"/>
            <a:ext cx="9108504" cy="4525963"/>
          </a:xfrm>
        </p:spPr>
        <p:txBody>
          <a:bodyPr/>
          <a:lstStyle/>
          <a:p>
            <a:pPr eaLnBrk="1" hangingPunct="1"/>
            <a:endParaRPr lang="en-US" altLang="zh-CN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400" dirty="0" smtClean="0">
                <a:solidFill>
                  <a:srgbClr val="FF0000"/>
                </a:solidFill>
              </a:rPr>
              <a:t>同一层的节点所代表的区间，相互不会重叠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    同一层节点所代表的区间，加起来是个连续的区间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eaLnBrk="1" hangingPunct="1"/>
            <a:endParaRPr lang="en-US" altLang="zh-CN" sz="2400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400" dirty="0"/>
              <a:t>对于每一个非叶结点所表示的结点</a:t>
            </a:r>
            <a:r>
              <a:rPr lang="en-US" altLang="zh-CN" sz="2400" dirty="0"/>
              <a:t>[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]</a:t>
            </a:r>
            <a:r>
              <a:rPr lang="zh-CN" altLang="en-US" sz="2400" dirty="0"/>
              <a:t>，其左儿子表示的区间为</a:t>
            </a:r>
            <a:r>
              <a:rPr lang="en-US" altLang="zh-CN" sz="2400" dirty="0"/>
              <a:t>[a,(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)/2]</a:t>
            </a:r>
            <a:r>
              <a:rPr lang="zh-CN" altLang="en-US" sz="2400" dirty="0"/>
              <a:t>，右儿子表示的区间为</a:t>
            </a:r>
            <a:r>
              <a:rPr lang="en-US" altLang="zh-CN" sz="2400" dirty="0"/>
              <a:t>[(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)/2+1,b](</a:t>
            </a:r>
            <a:r>
              <a:rPr lang="zh-CN" altLang="en-US" sz="2400" dirty="0"/>
              <a:t>除法去尾取整</a:t>
            </a:r>
            <a:r>
              <a:rPr lang="zh-CN" altLang="en-US" sz="2400" dirty="0" smtClean="0"/>
              <a:t>）</a:t>
            </a:r>
            <a:endParaRPr lang="zh-CN" altLang="en-US" sz="2400" dirty="0"/>
          </a:p>
          <a:p>
            <a:pPr eaLnBrk="1" hangingPunct="1"/>
            <a:endParaRPr lang="en-US" altLang="zh-CN" sz="2400" dirty="0" smtClean="0"/>
          </a:p>
          <a:p>
            <a:pPr eaLnBrk="1" hangingPunct="1"/>
            <a:r>
              <a:rPr lang="zh-CN" altLang="en-US" sz="2400" dirty="0" smtClean="0"/>
              <a:t>叶子节点表示的区间长度为 </a:t>
            </a:r>
            <a:r>
              <a:rPr lang="en-US" altLang="zh-CN" sz="2400" dirty="0" smtClean="0"/>
              <a:t>1</a:t>
            </a:r>
          </a:p>
          <a:p>
            <a:pPr eaLnBrk="1" hangingPunct="1"/>
            <a:endParaRPr lang="en-US" altLang="zh-CN" sz="2400" dirty="0"/>
          </a:p>
          <a:p>
            <a:pPr eaLnBrk="1" hangingPunct="1"/>
            <a:endParaRPr lang="en-US" altLang="zh-CN" sz="2400" dirty="0" smtClean="0"/>
          </a:p>
          <a:p>
            <a:pPr eaLnBrk="1" hangingPunct="1"/>
            <a:endParaRPr lang="en-US" altLang="zh-CN" sz="2400" dirty="0" smtClean="0"/>
          </a:p>
          <a:p>
            <a:pPr eaLnBrk="1" hangingPunct="1"/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4564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1"/>
          <p:cNvSpPr>
            <a:spLocks noChangeArrowheads="1"/>
          </p:cNvSpPr>
          <p:nvPr/>
        </p:nvSpPr>
        <p:spPr bwMode="auto">
          <a:xfrm>
            <a:off x="179512" y="962368"/>
            <a:ext cx="8784976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>
                <a:ea typeface="微软雅黑" panose="020B0503020204020204" pitchFamily="34" charset="-122"/>
              </a:rPr>
              <a:t>这些</a:t>
            </a:r>
            <a:r>
              <a:rPr lang="zh-CN" altLang="en-US" sz="2250" dirty="0">
                <a:ea typeface="微软雅黑" panose="020B0503020204020204" pitchFamily="34" charset="-122"/>
              </a:rPr>
              <a:t>单位区间在线段树上是叶子节点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>
                <a:ea typeface="微软雅黑" panose="020B0503020204020204" pitchFamily="34" charset="-122"/>
              </a:rPr>
              <a:t>每个</a:t>
            </a:r>
            <a:r>
              <a:rPr lang="zh-CN" altLang="en-US" sz="2250" dirty="0">
                <a:ea typeface="微软雅黑" panose="020B0503020204020204" pitchFamily="34" charset="-122"/>
              </a:rPr>
              <a:t>单位区间要么全被覆盖，要么全部露出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>
                <a:ea typeface="微软雅黑" panose="020B0503020204020204" pitchFamily="34" charset="-122"/>
              </a:rPr>
              <a:t>没有</a:t>
            </a:r>
            <a:r>
              <a:rPr lang="zh-CN" altLang="en-US" sz="2250" dirty="0">
                <a:ea typeface="微软雅黑" panose="020B0503020204020204" pitchFamily="34" charset="-122"/>
              </a:rPr>
              <a:t>海报的端点会落在一个单位区间内部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>
                <a:ea typeface="微软雅黑" panose="020B0503020204020204" pitchFamily="34" charset="-122"/>
              </a:rPr>
              <a:t>每</a:t>
            </a:r>
            <a:r>
              <a:rPr lang="zh-CN" altLang="en-US" sz="2250" dirty="0">
                <a:ea typeface="微软雅黑" panose="020B0503020204020204" pitchFamily="34" charset="-122"/>
              </a:rPr>
              <a:t>张海报一定完整覆盖若干个连续的单位区间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250" dirty="0" smtClean="0">
                <a:ea typeface="微软雅黑" panose="020B0503020204020204" pitchFamily="34" charset="-122"/>
              </a:rPr>
              <a:t>要</a:t>
            </a:r>
            <a:r>
              <a:rPr lang="zh-CN" altLang="en-US" sz="2250" dirty="0">
                <a:ea typeface="微软雅黑" panose="020B0503020204020204" pitchFamily="34" charset="-122"/>
              </a:rPr>
              <a:t>算出一共有多少个单位区间，并且算出每张海报覆盖的单位区间</a:t>
            </a:r>
            <a:r>
              <a:rPr lang="en-US" altLang="zh-CN" sz="2250" dirty="0">
                <a:ea typeface="微软雅黑" panose="020B0503020204020204" pitchFamily="34" charset="-122"/>
              </a:rPr>
              <a:t>[</a:t>
            </a:r>
            <a:r>
              <a:rPr lang="en-US" altLang="zh-CN" sz="2250" dirty="0" err="1">
                <a:ea typeface="微软雅黑" panose="020B0503020204020204" pitchFamily="34" charset="-122"/>
              </a:rPr>
              <a:t>a,b</a:t>
            </a:r>
            <a:r>
              <a:rPr lang="en-US" altLang="zh-CN" sz="2250" dirty="0">
                <a:ea typeface="微软雅黑" panose="020B0503020204020204" pitchFamily="34" charset="-122"/>
              </a:rPr>
              <a:t>] (</a:t>
            </a:r>
            <a:r>
              <a:rPr lang="zh-CN" altLang="en-US" sz="2250" dirty="0">
                <a:ea typeface="微软雅黑" panose="020B0503020204020204" pitchFamily="34" charset="-122"/>
              </a:rPr>
              <a:t>海报覆盖了从</a:t>
            </a:r>
            <a:r>
              <a:rPr lang="en-US" altLang="zh-CN" sz="2250" dirty="0">
                <a:ea typeface="微软雅黑" panose="020B0503020204020204" pitchFamily="34" charset="-122"/>
              </a:rPr>
              <a:t>a</a:t>
            </a:r>
            <a:r>
              <a:rPr lang="zh-CN" altLang="en-US" sz="2250" dirty="0">
                <a:ea typeface="微软雅黑" panose="020B0503020204020204" pitchFamily="34" charset="-122"/>
              </a:rPr>
              <a:t>号单位区间到</a:t>
            </a:r>
            <a:r>
              <a:rPr lang="en-US" altLang="zh-CN" sz="2250" dirty="0">
                <a:ea typeface="微软雅黑" panose="020B0503020204020204" pitchFamily="34" charset="-122"/>
              </a:rPr>
              <a:t>b</a:t>
            </a:r>
            <a:r>
              <a:rPr lang="zh-CN" altLang="en-US" sz="2250" dirty="0">
                <a:ea typeface="微软雅黑" panose="020B0503020204020204" pitchFamily="34" charset="-122"/>
              </a:rPr>
              <a:t>号单位区间）</a:t>
            </a:r>
            <a:endParaRPr lang="en-US" altLang="zh-CN" sz="2250" dirty="0">
              <a:ea typeface="微软雅黑" panose="020B0503020204020204" pitchFamily="34" charset="-122"/>
            </a:endParaRP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406" y="3911204"/>
            <a:ext cx="5743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7504" y="153054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6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7654"/>
            <a:ext cx="57435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1"/>
          <p:cNvSpPr>
            <a:spLocks noChangeArrowheads="1"/>
          </p:cNvSpPr>
          <p:nvPr/>
        </p:nvSpPr>
        <p:spPr bwMode="auto">
          <a:xfrm>
            <a:off x="105354" y="3219822"/>
            <a:ext cx="9145016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按上图的离散化方法，求每张海报覆盖了哪些单位区间，写起来稍麻烦</a:t>
            </a:r>
            <a:endParaRPr lang="en-US" altLang="zh-CN" sz="2250" dirty="0"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368" y="123478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8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/>
          <p:cNvSpPr>
            <a:spLocks noChangeArrowheads="1"/>
          </p:cNvSpPr>
          <p:nvPr/>
        </p:nvSpPr>
        <p:spPr bwMode="auto">
          <a:xfrm>
            <a:off x="126368" y="2274670"/>
            <a:ext cx="8910128" cy="2516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dirty="0" smtClean="0">
                <a:ea typeface="微软雅黑" panose="020B0503020204020204" pitchFamily="34" charset="-122"/>
              </a:rPr>
              <a:t>更方便的</a:t>
            </a:r>
            <a:r>
              <a:rPr lang="zh-CN" altLang="en-US" sz="2250" dirty="0">
                <a:ea typeface="微软雅黑" panose="020B0503020204020204" pitchFamily="34" charset="-122"/>
              </a:rPr>
              <a:t>离散化方法，是将所有海报的</a:t>
            </a:r>
            <a:r>
              <a:rPr lang="zh-CN" altLang="en-US" sz="2250" dirty="0">
                <a:solidFill>
                  <a:srgbClr val="FF0000"/>
                </a:solidFill>
                <a:ea typeface="微软雅黑" panose="020B0503020204020204" pitchFamily="34" charset="-122"/>
              </a:rPr>
              <a:t>端点瓷砖</a:t>
            </a:r>
            <a:r>
              <a:rPr lang="zh-CN" altLang="en-US" sz="2250" dirty="0">
                <a:ea typeface="微软雅黑" panose="020B0503020204020204" pitchFamily="34" charset="-122"/>
              </a:rPr>
              <a:t>排序，把每个海报的端点瓷砖都看做一个单位区间，两个相邻的端点瓷砖之间的部分是一个单位区间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这样最多会有 </a:t>
            </a:r>
            <a:r>
              <a:rPr lang="en-US" altLang="zh-CN" sz="2250" dirty="0">
                <a:ea typeface="微软雅黑" panose="020B0503020204020204" pitchFamily="34" charset="-122"/>
              </a:rPr>
              <a:t>20000 + 19999</a:t>
            </a:r>
            <a:r>
              <a:rPr lang="zh-CN" altLang="en-US" sz="2250" dirty="0">
                <a:ea typeface="微软雅黑" panose="020B0503020204020204" pitchFamily="34" charset="-122"/>
              </a:rPr>
              <a:t>个单位区间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时间复杂度变为</a:t>
            </a:r>
            <a:r>
              <a:rPr lang="en-US" altLang="zh-CN" sz="2250" dirty="0" err="1">
                <a:ea typeface="微软雅黑" panose="020B0503020204020204" pitchFamily="34" charset="-122"/>
              </a:rPr>
              <a:t>nlogn</a:t>
            </a:r>
            <a:r>
              <a:rPr lang="en-US" altLang="zh-CN" sz="2250" dirty="0">
                <a:ea typeface="微软雅黑" panose="020B0503020204020204" pitchFamily="34" charset="-122"/>
              </a:rPr>
              <a:t>  n</a:t>
            </a:r>
            <a:r>
              <a:rPr lang="zh-CN" altLang="en-US" sz="2250" dirty="0">
                <a:ea typeface="微软雅黑" panose="020B0503020204020204" pitchFamily="34" charset="-122"/>
              </a:rPr>
              <a:t>是海报数目</a:t>
            </a:r>
            <a:endParaRPr lang="en-US" altLang="zh-CN" sz="2250" dirty="0">
              <a:ea typeface="微软雅黑" panose="020B0503020204020204" pitchFamily="34" charset="-122"/>
            </a:endParaRP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672" y="750094"/>
            <a:ext cx="571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6368" y="123478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85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1"/>
          <p:cNvSpPr>
            <a:spLocks noChangeArrowheads="1"/>
          </p:cNvSpPr>
          <p:nvPr/>
        </p:nvSpPr>
        <p:spPr bwMode="auto">
          <a:xfrm>
            <a:off x="395536" y="1635646"/>
            <a:ext cx="7776864" cy="182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如果海报端点坐标是浮点数，其实也一样处理。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250" dirty="0">
                <a:ea typeface="微软雅黑" panose="020B0503020204020204" pitchFamily="34" charset="-122"/>
              </a:rPr>
              <a:t>树节点要保存哪些信息，而且这些信息该如何动态更新呢？</a:t>
            </a:r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250" dirty="0"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250" dirty="0"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95486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9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"/>
          <p:cNvSpPr>
            <a:spLocks noChangeArrowheads="1"/>
          </p:cNvSpPr>
          <p:nvPr/>
        </p:nvSpPr>
        <p:spPr bwMode="auto">
          <a:xfrm>
            <a:off x="251520" y="1388264"/>
            <a:ext cx="864096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 err="1">
                <a:ea typeface="微软雅黑" panose="020B0503020204020204" pitchFamily="34" charset="-122"/>
              </a:rPr>
              <a:t>struct</a:t>
            </a:r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ea typeface="微软雅黑" panose="020B0503020204020204" pitchFamily="34" charset="-122"/>
              </a:rPr>
              <a:t>CNode</a:t>
            </a:r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{ 	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	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 L,R; </a:t>
            </a:r>
          </a:p>
          <a:p>
            <a:pPr eaLnBrk="1" hangingPunct="1"/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	bool </a:t>
            </a:r>
            <a:r>
              <a:rPr lang="en-US" altLang="zh-CN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covered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;</a:t>
            </a:r>
            <a:r>
              <a:rPr lang="en-US" altLang="zh-CN" sz="2400" dirty="0">
                <a:solidFill>
                  <a:srgbClr val="00B050"/>
                </a:solidFill>
                <a:ea typeface="微软雅黑" panose="020B0503020204020204" pitchFamily="34" charset="-122"/>
              </a:rPr>
              <a:t> 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	 </a:t>
            </a:r>
            <a:r>
              <a:rPr lang="en-US" altLang="zh-CN" sz="2400" dirty="0" err="1">
                <a:ea typeface="微软雅黑" panose="020B0503020204020204" pitchFamily="34" charset="-122"/>
              </a:rPr>
              <a:t>CNode</a:t>
            </a:r>
            <a:r>
              <a:rPr lang="en-US" altLang="zh-CN" sz="2400" dirty="0">
                <a:ea typeface="微软雅黑" panose="020B0503020204020204" pitchFamily="34" charset="-122"/>
              </a:rPr>
              <a:t> * </a:t>
            </a:r>
            <a:r>
              <a:rPr lang="en-US" altLang="zh-CN" sz="2400" dirty="0" err="1">
                <a:ea typeface="微软雅黑" panose="020B0503020204020204" pitchFamily="34" charset="-122"/>
              </a:rPr>
              <a:t>pLeft</a:t>
            </a:r>
            <a:r>
              <a:rPr lang="en-US" altLang="zh-CN" sz="2400" dirty="0">
                <a:ea typeface="微软雅黑" panose="020B0503020204020204" pitchFamily="34" charset="-122"/>
              </a:rPr>
              <a:t>, * </a:t>
            </a:r>
            <a:r>
              <a:rPr lang="en-US" altLang="zh-CN" sz="2400" dirty="0" err="1">
                <a:ea typeface="微软雅黑" panose="020B0503020204020204" pitchFamily="34" charset="-122"/>
              </a:rPr>
              <a:t>pRight</a:t>
            </a:r>
            <a:r>
              <a:rPr lang="en-US" altLang="zh-CN" sz="2400" dirty="0">
                <a:ea typeface="微软雅黑" panose="020B0503020204020204" pitchFamily="34" charset="-122"/>
              </a:rPr>
              <a:t>; 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}; </a:t>
            </a: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covered</a:t>
            </a:r>
            <a:r>
              <a:rPr lang="zh-CN" altLang="en-US" sz="2400" dirty="0">
                <a:ea typeface="微软雅黑" panose="020B0503020204020204" pitchFamily="34" charset="-122"/>
              </a:rPr>
              <a:t>表示</a:t>
            </a:r>
            <a:r>
              <a:rPr lang="en-US" altLang="zh-CN" sz="2400" dirty="0" err="1">
                <a:ea typeface="微软雅黑" panose="020B0503020204020204" pitchFamily="34" charset="-122"/>
              </a:rPr>
              <a:t>本区间是否已经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完全</a:t>
            </a:r>
            <a:r>
              <a:rPr lang="zh-CN" altLang="en-US" sz="2400" dirty="0">
                <a:ea typeface="微软雅黑" panose="020B0503020204020204" pitchFamily="34" charset="-122"/>
              </a:rPr>
              <a:t>被海报盖住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95486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04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"/>
          <p:cNvSpPr>
            <a:spLocks noChangeArrowheads="1"/>
          </p:cNvSpPr>
          <p:nvPr/>
        </p:nvSpPr>
        <p:spPr bwMode="auto">
          <a:xfrm>
            <a:off x="251520" y="1018932"/>
            <a:ext cx="864096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从上到下依次往线段树中插入海报  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	bool </a:t>
            </a:r>
            <a:r>
              <a:rPr lang="en-US" altLang="zh-CN" sz="2400" dirty="0">
                <a:ea typeface="微软雅黑" panose="020B0503020204020204" pitchFamily="34" charset="-122"/>
              </a:rPr>
              <a:t>Post( </a:t>
            </a:r>
            <a:r>
              <a:rPr lang="en-US" altLang="zh-CN" sz="2400" dirty="0" err="1">
                <a:ea typeface="微软雅黑" panose="020B0503020204020204" pitchFamily="34" charset="-122"/>
              </a:rPr>
              <a:t>CNode</a:t>
            </a:r>
            <a:r>
              <a:rPr lang="en-US" altLang="zh-CN" sz="2400" dirty="0">
                <a:ea typeface="微软雅黑" panose="020B0503020204020204" pitchFamily="34" charset="-122"/>
              </a:rPr>
              <a:t>  *</a:t>
            </a:r>
            <a:r>
              <a:rPr lang="en-US" altLang="zh-CN" sz="2400" dirty="0" err="1">
                <a:ea typeface="微软雅黑" panose="020B0503020204020204" pitchFamily="34" charset="-122"/>
              </a:rPr>
              <a:t>pRoot</a:t>
            </a:r>
            <a:r>
              <a:rPr lang="en-US" altLang="zh-CN" sz="2400" dirty="0"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 L, 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 R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);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插入一张海报覆盖了区间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的那一部分，返回该部分是否可见（未被完全覆盖即为可见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95486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"/>
          <p:cNvSpPr>
            <a:spLocks noChangeArrowheads="1"/>
          </p:cNvSpPr>
          <p:nvPr/>
        </p:nvSpPr>
        <p:spPr bwMode="auto">
          <a:xfrm>
            <a:off x="251520" y="1018932"/>
            <a:ext cx="864096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从上到下依次往线段树中插入海报  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	bool </a:t>
            </a:r>
            <a:r>
              <a:rPr lang="en-US" altLang="zh-CN" sz="2400" dirty="0">
                <a:ea typeface="微软雅黑" panose="020B0503020204020204" pitchFamily="34" charset="-122"/>
              </a:rPr>
              <a:t>Post( </a:t>
            </a:r>
            <a:r>
              <a:rPr lang="en-US" altLang="zh-CN" sz="2400" dirty="0" err="1">
                <a:ea typeface="微软雅黑" panose="020B0503020204020204" pitchFamily="34" charset="-122"/>
              </a:rPr>
              <a:t>CNode</a:t>
            </a:r>
            <a:r>
              <a:rPr lang="en-US" altLang="zh-CN" sz="2400" dirty="0">
                <a:ea typeface="微软雅黑" panose="020B0503020204020204" pitchFamily="34" charset="-122"/>
              </a:rPr>
              <a:t>  *</a:t>
            </a:r>
            <a:r>
              <a:rPr lang="en-US" altLang="zh-CN" sz="2400" dirty="0" err="1">
                <a:ea typeface="微软雅黑" panose="020B0503020204020204" pitchFamily="34" charset="-122"/>
              </a:rPr>
              <a:t>pRoot</a:t>
            </a:r>
            <a:r>
              <a:rPr lang="en-US" altLang="zh-CN" sz="2400" dirty="0">
                <a:ea typeface="微软雅黑" panose="020B0503020204020204" pitchFamily="34" charset="-122"/>
              </a:rPr>
              <a:t>, 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 L, 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 R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);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插入一张海报覆盖了区间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的那一部分，返回该部分是否可见（未被完全覆盖即为可见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)</a:t>
            </a:r>
          </a:p>
          <a:p>
            <a:pPr eaLnBrk="1" hangingPunct="1"/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若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与 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节点重合，则根据 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-&gt;covered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做判断，并修改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-&gt;covered,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返回。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95486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2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1"/>
          <p:cNvSpPr>
            <a:spLocks noChangeArrowheads="1"/>
          </p:cNvSpPr>
          <p:nvPr/>
        </p:nvSpPr>
        <p:spPr bwMode="auto">
          <a:xfrm>
            <a:off x="251520" y="1942262"/>
            <a:ext cx="864096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注意：若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与 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节点不重合，则继续往下插入。往下插入完成后，还要看看 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是否被完全覆盖，有可能要更新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-&gt;covered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。因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pRoot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对应区间可能已经被部分覆盖，加上新海报后，就可能被全部覆盖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7504" y="195486"/>
            <a:ext cx="5886450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4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2528 Mayor's posters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3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020272" y="4641335"/>
            <a:ext cx="2031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挪威盖朗厄尔峡湾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5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</a:rPr>
              <a:t>Atlantis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272" y="483518"/>
            <a:ext cx="619692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1"/>
          <p:cNvSpPr>
            <a:spLocks noChangeArrowheads="1"/>
          </p:cNvSpPr>
          <p:nvPr/>
        </p:nvSpPr>
        <p:spPr bwMode="auto">
          <a:xfrm>
            <a:off x="157362" y="1491630"/>
            <a:ext cx="763337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给定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个矩形 </a:t>
            </a:r>
            <a:r>
              <a:rPr lang="en-US" altLang="zh-CN" sz="2400" dirty="0">
                <a:ea typeface="微软雅黑" panose="020B0503020204020204" pitchFamily="34" charset="-122"/>
              </a:rPr>
              <a:t>(n&lt;= 100)</a:t>
            </a:r>
            <a:r>
              <a:rPr lang="zh-CN" altLang="en-US" sz="2400" dirty="0">
                <a:ea typeface="微软雅黑" panose="020B0503020204020204" pitchFamily="34" charset="-122"/>
              </a:rPr>
              <a:t>，其顶点坐标是浮点数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可能</a:t>
            </a:r>
            <a:r>
              <a:rPr lang="zh-CN" altLang="en-US" sz="2400" dirty="0">
                <a:ea typeface="微软雅黑" panose="020B0503020204020204" pitchFamily="34" charset="-122"/>
              </a:rPr>
              <a:t>互相重叠，问这些矩形覆盖到的面积是多大。</a:t>
            </a:r>
          </a:p>
        </p:txBody>
      </p:sp>
      <p:pic>
        <p:nvPicPr>
          <p:cNvPr id="66564" name="Picture 4" descr="1177_1">
            <a:hlinkHover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71750"/>
            <a:ext cx="3807619" cy="229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4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30" y="257700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36" y="257700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31" y="340330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2"/>
          <p:cNvSpPr txBox="1">
            <a:spLocks noChangeArrowheads="1"/>
          </p:cNvSpPr>
          <p:nvPr/>
        </p:nvSpPr>
        <p:spPr bwMode="auto">
          <a:xfrm>
            <a:off x="-80962" y="59185"/>
            <a:ext cx="6477000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区间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[1, </a:t>
            </a:r>
            <a:r>
              <a:rPr lang="en-US" altLang="zh-CN" sz="28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10]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对应</a:t>
            </a: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的线段树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3318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3159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120"/>
          <p:cNvSpPr txBox="1">
            <a:spLocks noChangeArrowheads="1"/>
          </p:cNvSpPr>
          <p:nvPr/>
        </p:nvSpPr>
        <p:spPr bwMode="auto">
          <a:xfrm>
            <a:off x="3499023" y="1183978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1,10]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20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55" y="183167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 Box 122"/>
          <p:cNvSpPr txBox="1">
            <a:spLocks noChangeArrowheads="1"/>
          </p:cNvSpPr>
          <p:nvPr/>
        </p:nvSpPr>
        <p:spPr bwMode="auto">
          <a:xfrm>
            <a:off x="2609626" y="1881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3322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8" y="183167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Text Box 124"/>
          <p:cNvSpPr txBox="1">
            <a:spLocks noChangeArrowheads="1"/>
          </p:cNvSpPr>
          <p:nvPr/>
        </p:nvSpPr>
        <p:spPr bwMode="auto">
          <a:xfrm>
            <a:off x="4197920" y="1881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6,10]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24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89" y="258891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 Box 126"/>
          <p:cNvSpPr txBox="1">
            <a:spLocks noChangeArrowheads="1"/>
          </p:cNvSpPr>
          <p:nvPr/>
        </p:nvSpPr>
        <p:spPr bwMode="auto">
          <a:xfrm>
            <a:off x="1784523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3326" name="Text Box 128"/>
          <p:cNvSpPr txBox="1">
            <a:spLocks noChangeArrowheads="1"/>
          </p:cNvSpPr>
          <p:nvPr/>
        </p:nvSpPr>
        <p:spPr bwMode="auto">
          <a:xfrm>
            <a:off x="2737023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3327" name="Text Box 130"/>
          <p:cNvSpPr txBox="1">
            <a:spLocks noChangeArrowheads="1"/>
          </p:cNvSpPr>
          <p:nvPr/>
        </p:nvSpPr>
        <p:spPr bwMode="auto">
          <a:xfrm>
            <a:off x="3752626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6,8]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28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64" y="258891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9" name="Text Box 132"/>
          <p:cNvSpPr txBox="1">
            <a:spLocks noChangeArrowheads="1"/>
          </p:cNvSpPr>
          <p:nvPr/>
        </p:nvSpPr>
        <p:spPr bwMode="auto">
          <a:xfrm>
            <a:off x="4705126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[9,10]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30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42" y="338068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1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93" y="338068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2" name="Text Box 136"/>
          <p:cNvSpPr txBox="1">
            <a:spLocks noChangeArrowheads="1"/>
          </p:cNvSpPr>
          <p:nvPr/>
        </p:nvSpPr>
        <p:spPr bwMode="auto">
          <a:xfrm>
            <a:off x="2105992" y="338068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3333" name="Text Box 138"/>
          <p:cNvSpPr txBox="1">
            <a:spLocks noChangeArrowheads="1"/>
          </p:cNvSpPr>
          <p:nvPr/>
        </p:nvSpPr>
        <p:spPr bwMode="auto">
          <a:xfrm>
            <a:off x="1302320" y="3434259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3334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05" y="335329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5" name="Text Box 140"/>
          <p:cNvSpPr txBox="1">
            <a:spLocks noChangeArrowheads="1"/>
          </p:cNvSpPr>
          <p:nvPr/>
        </p:nvSpPr>
        <p:spPr bwMode="auto">
          <a:xfrm>
            <a:off x="2673920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3336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55" y="335329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7" name="Text Box 142"/>
          <p:cNvSpPr txBox="1">
            <a:spLocks noChangeArrowheads="1"/>
          </p:cNvSpPr>
          <p:nvPr/>
        </p:nvSpPr>
        <p:spPr bwMode="auto">
          <a:xfrm>
            <a:off x="3181126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3338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61" y="3353297"/>
            <a:ext cx="5822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9" name="Text Box 144"/>
          <p:cNvSpPr txBox="1">
            <a:spLocks noChangeArrowheads="1"/>
          </p:cNvSpPr>
          <p:nvPr/>
        </p:nvSpPr>
        <p:spPr bwMode="auto">
          <a:xfrm>
            <a:off x="3737129" y="3444752"/>
            <a:ext cx="385762" cy="26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[6,7]</a:t>
            </a:r>
            <a:endParaRPr lang="en-US" altLang="zh-CN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40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708" y="335329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1" name="Text Box 146"/>
          <p:cNvSpPr txBox="1">
            <a:spLocks noChangeArrowheads="1"/>
          </p:cNvSpPr>
          <p:nvPr/>
        </p:nvSpPr>
        <p:spPr bwMode="auto">
          <a:xfrm>
            <a:off x="4224661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8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13342" name="Text Box 148"/>
          <p:cNvSpPr txBox="1">
            <a:spLocks noChangeArrowheads="1"/>
          </p:cNvSpPr>
          <p:nvPr/>
        </p:nvSpPr>
        <p:spPr bwMode="auto">
          <a:xfrm>
            <a:off x="4744964" y="3428306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43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568" y="3403303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4" name="Text Box 152"/>
          <p:cNvSpPr txBox="1">
            <a:spLocks noChangeArrowheads="1"/>
          </p:cNvSpPr>
          <p:nvPr/>
        </p:nvSpPr>
        <p:spPr bwMode="auto">
          <a:xfrm>
            <a:off x="5379567" y="3456881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10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13345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380" y="157450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6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086" y="157450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7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58" y="227459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8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74" y="227459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9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80" y="227459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0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64" y="227459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1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368" y="311279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2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02" y="303897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3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93" y="303897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4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55" y="303897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5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05" y="303897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6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93" y="303897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7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08" y="3061594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8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320" y="3061594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9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45" y="423912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0" name="Text Box 140"/>
          <p:cNvSpPr txBox="1">
            <a:spLocks noChangeArrowheads="1"/>
          </p:cNvSpPr>
          <p:nvPr/>
        </p:nvSpPr>
        <p:spPr bwMode="auto">
          <a:xfrm>
            <a:off x="1170161" y="429150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3361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96" y="423912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2" name="Text Box 142"/>
          <p:cNvSpPr txBox="1">
            <a:spLocks noChangeArrowheads="1"/>
          </p:cNvSpPr>
          <p:nvPr/>
        </p:nvSpPr>
        <p:spPr bwMode="auto">
          <a:xfrm>
            <a:off x="1677367" y="429150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3363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32" y="392479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4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95" y="392479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 Box 148"/>
          <p:cNvSpPr txBox="1">
            <a:spLocks noChangeArrowheads="1"/>
          </p:cNvSpPr>
          <p:nvPr/>
        </p:nvSpPr>
        <p:spPr bwMode="auto">
          <a:xfrm>
            <a:off x="3496752" y="4264125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54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356" y="4239122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Text Box 152"/>
          <p:cNvSpPr txBox="1">
            <a:spLocks noChangeArrowheads="1"/>
          </p:cNvSpPr>
          <p:nvPr/>
        </p:nvSpPr>
        <p:spPr bwMode="auto">
          <a:xfrm>
            <a:off x="4131355" y="4292700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56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196" y="389741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08" y="3897413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023" y="4246266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 Box 148"/>
          <p:cNvSpPr txBox="1">
            <a:spLocks noChangeArrowheads="1"/>
          </p:cNvSpPr>
          <p:nvPr/>
        </p:nvSpPr>
        <p:spPr bwMode="auto">
          <a:xfrm>
            <a:off x="3507356" y="427126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 smtClean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  <a:endParaRPr lang="en-US" altLang="zh-CN" sz="2025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49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84" y="1419622"/>
            <a:ext cx="5850731" cy="36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 flipV="1">
            <a:off x="3271484" y="2993529"/>
            <a:ext cx="58507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71483" y="3481683"/>
            <a:ext cx="58507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147098" y="1208115"/>
            <a:ext cx="270224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ea typeface="微软雅黑" panose="020B0503020204020204" pitchFamily="34" charset="-122"/>
              </a:rPr>
              <a:t>Y</a:t>
            </a:r>
            <a:r>
              <a:rPr lang="zh-CN" altLang="en-US" sz="2400" dirty="0">
                <a:ea typeface="微软雅黑" panose="020B0503020204020204" pitchFamily="34" charset="-122"/>
              </a:rPr>
              <a:t>轴进行离散化。</a:t>
            </a:r>
            <a:r>
              <a:rPr lang="en-US" altLang="zh-CN" sz="2400" dirty="0">
                <a:ea typeface="微软雅黑" panose="020B0503020204020204" pitchFamily="34" charset="-122"/>
              </a:rPr>
              <a:t>n</a:t>
            </a:r>
            <a:r>
              <a:rPr lang="zh-CN" altLang="en-US" sz="2400" dirty="0">
                <a:ea typeface="微软雅黑" panose="020B0503020204020204" pitchFamily="34" charset="-122"/>
              </a:rPr>
              <a:t>个矩形的</a:t>
            </a:r>
            <a:r>
              <a:rPr lang="en-US" altLang="zh-CN" sz="2400" dirty="0">
                <a:ea typeface="微软雅黑" panose="020B0503020204020204" pitchFamily="34" charset="-122"/>
              </a:rPr>
              <a:t>2n</a:t>
            </a:r>
            <a:r>
              <a:rPr lang="zh-CN" altLang="en-US" sz="2400" dirty="0">
                <a:ea typeface="微软雅黑" panose="020B0503020204020204" pitchFamily="34" charset="-122"/>
              </a:rPr>
              <a:t>个横边纵坐标共构成最多</a:t>
            </a:r>
            <a:r>
              <a:rPr lang="en-US" altLang="zh-CN" sz="2400" dirty="0">
                <a:ea typeface="微软雅黑" panose="020B0503020204020204" pitchFamily="34" charset="-122"/>
              </a:rPr>
              <a:t>2n-1</a:t>
            </a:r>
            <a:r>
              <a:rPr lang="zh-CN" altLang="en-US" sz="2400" dirty="0">
                <a:ea typeface="微软雅黑" panose="020B0503020204020204" pitchFamily="34" charset="-122"/>
              </a:rPr>
              <a:t>个区间的边界，对这些区间编号，建立起线段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树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8834" y="22192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298834" y="2606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323680" y="24475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9332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ChangeArrowheads="1"/>
          </p:cNvSpPr>
          <p:nvPr/>
        </p:nvSpPr>
        <p:spPr bwMode="auto">
          <a:xfrm>
            <a:off x="202757" y="1743948"/>
            <a:ext cx="288032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ea typeface="微软雅黑" panose="020B0503020204020204" pitchFamily="34" charset="-122"/>
              </a:rPr>
              <a:t>用一条直线从左到右扫描，碰到一条矩形竖边的时候，就计算该直线有多长被矩形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覆盖。碰到</a:t>
            </a:r>
            <a:r>
              <a:rPr lang="zh-CN" altLang="en-US" sz="2000" dirty="0">
                <a:ea typeface="微软雅黑" panose="020B0503020204020204" pitchFamily="34" charset="-122"/>
              </a:rPr>
              <a:t>矩形左边，要增加被覆盖的长度，碰到右边，要减少被覆盖的长度</a:t>
            </a:r>
          </a:p>
        </p:txBody>
      </p:sp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84" y="1419622"/>
            <a:ext cx="5850731" cy="36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 flipV="1">
            <a:off x="3271484" y="2993529"/>
            <a:ext cx="58507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71483" y="3481683"/>
            <a:ext cx="58507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8834" y="22192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98834" y="2606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23680" y="24475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7454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ChangeArrowheads="1"/>
          </p:cNvSpPr>
          <p:nvPr/>
        </p:nvSpPr>
        <p:spPr bwMode="auto">
          <a:xfrm>
            <a:off x="202757" y="1436172"/>
            <a:ext cx="288032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ea typeface="微软雅黑" panose="020B0503020204020204" pitchFamily="34" charset="-122"/>
              </a:rPr>
              <a:t>随着扫描线的右移动，覆盖面积不断增加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00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dirty="0">
                <a:ea typeface="微软雅黑" panose="020B0503020204020204" pitchFamily="34" charset="-122"/>
              </a:rPr>
              <a:t>每碰到一条矩形的纵边，覆盖面积就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增加 </a:t>
            </a:r>
            <a:r>
              <a:rPr lang="en-US" altLang="zh-CN" sz="2000" dirty="0" smtClean="0">
                <a:ea typeface="微软雅黑" panose="020B0503020204020204" pitchFamily="34" charset="-122"/>
              </a:rPr>
              <a:t>Len </a:t>
            </a:r>
            <a:r>
              <a:rPr lang="zh-CN" altLang="en-US" sz="2000" dirty="0" smtClean="0">
                <a:ea typeface="微软雅黑" panose="020B0503020204020204" pitchFamily="34" charset="-122"/>
              </a:rPr>
              <a:t>乘以该</a:t>
            </a:r>
            <a:r>
              <a:rPr lang="zh-CN" altLang="en-US" sz="2000" dirty="0">
                <a:ea typeface="微软雅黑" panose="020B0503020204020204" pitchFamily="34" charset="-122"/>
              </a:rPr>
              <a:t>纵边到下一条纵边的距离。</a:t>
            </a:r>
            <a:r>
              <a:rPr lang="en-US" altLang="zh-CN" sz="2000" dirty="0">
                <a:ea typeface="微软雅黑" panose="020B0503020204020204" pitchFamily="34" charset="-122"/>
              </a:rPr>
              <a:t>Len</a:t>
            </a:r>
            <a:r>
              <a:rPr lang="zh-CN" altLang="en-US" sz="2000" dirty="0">
                <a:ea typeface="微软雅黑" panose="020B0503020204020204" pitchFamily="34" charset="-122"/>
              </a:rPr>
              <a:t>是此时扫描线被矩形覆盖的长度</a:t>
            </a:r>
          </a:p>
          <a:p>
            <a:pPr eaLnBrk="1" hangingPunct="1"/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84" y="1419622"/>
            <a:ext cx="5850731" cy="3664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 flipV="1">
            <a:off x="3271484" y="2993529"/>
            <a:ext cx="58507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3271483" y="3481683"/>
            <a:ext cx="5850731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98834" y="22192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298834" y="260641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23680" y="2447551"/>
            <a:ext cx="263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705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251520" y="1146702"/>
            <a:ext cx="588764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线段树的节点要保存哪些信息？如何将一个个矩形插入线段树？插入过程中这些信息如何更新？怎样查询？</a:t>
            </a:r>
          </a:p>
        </p:txBody>
      </p:sp>
      <p:pic>
        <p:nvPicPr>
          <p:cNvPr id="70660" name="Picture 4" descr="1177_1">
            <a:hlinkHover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404" y="2571750"/>
            <a:ext cx="3807619" cy="229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2681287" y="2895600"/>
            <a:ext cx="4320779" cy="11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695575" y="3043237"/>
            <a:ext cx="4306491" cy="142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689623" y="3101579"/>
            <a:ext cx="4298156" cy="10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701529" y="3263504"/>
            <a:ext cx="4298156" cy="10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681288" y="3342085"/>
            <a:ext cx="4298156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700338" y="3511154"/>
            <a:ext cx="4298156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701529" y="3759994"/>
            <a:ext cx="4298156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97957" y="3921919"/>
            <a:ext cx="4298156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681288" y="4083844"/>
            <a:ext cx="4298156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695576" y="4170760"/>
            <a:ext cx="4298156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8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1"/>
          <p:cNvSpPr>
            <a:spLocks noChangeArrowheads="1"/>
          </p:cNvSpPr>
          <p:nvPr/>
        </p:nvSpPr>
        <p:spPr bwMode="auto">
          <a:xfrm>
            <a:off x="251520" y="1068873"/>
            <a:ext cx="871296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L,R;</a:t>
            </a:r>
          </a:p>
          <a:p>
            <a:pPr eaLnBrk="1" hangingPunct="1"/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* 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double Len; </a:t>
            </a:r>
            <a:r>
              <a:rPr lang="en-US" altLang="zh-CN" sz="2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当前</a:t>
            </a:r>
            <a:r>
              <a:rPr lang="en-US" altLang="zh-CN" sz="2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本区间上有多长的</a:t>
            </a:r>
            <a:r>
              <a:rPr lang="zh-CN" altLang="en-US" sz="20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部分被矩形覆盖</a:t>
            </a:r>
            <a:r>
              <a:rPr lang="zh-CN" altLang="en-US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24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Covers</a:t>
            </a:r>
            <a:r>
              <a:rPr lang="en-US" altLang="zh-CN" sz="24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2000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本区间当前被多少个矩形</a:t>
            </a:r>
            <a:r>
              <a:rPr lang="zh-CN" alt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完全</a:t>
            </a:r>
            <a:r>
              <a:rPr lang="zh-CN" altLang="en-US" sz="2000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包含</a:t>
            </a:r>
            <a:endParaRPr lang="en-US" altLang="zh-CN" sz="2000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24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一开始，所有区间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Len = 0  Covers = 0</a:t>
            </a:r>
          </a:p>
          <a:p>
            <a:pPr eaLnBrk="1" hangingPunct="1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3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1"/>
          <p:cNvSpPr>
            <a:spLocks noChangeArrowheads="1"/>
          </p:cNvSpPr>
          <p:nvPr/>
        </p:nvSpPr>
        <p:spPr bwMode="auto">
          <a:xfrm>
            <a:off x="179512" y="1068874"/>
            <a:ext cx="878497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插入数据的顺序：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将矩形的纵边从左到右排序，然后依次将这些纵边插入线段树。要记住哪些纵边是一个矩形的左边</a:t>
            </a:r>
            <a:r>
              <a:rPr lang="en-US" altLang="zh-CN" sz="2400" dirty="0"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ea typeface="微软雅黑" panose="020B0503020204020204" pitchFamily="34" charset="-122"/>
              </a:rPr>
              <a:t>开始边</a:t>
            </a:r>
            <a:r>
              <a:rPr lang="en-US" altLang="zh-CN" sz="2400" dirty="0"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ea typeface="微软雅黑" panose="020B0503020204020204" pitchFamily="34" charset="-122"/>
              </a:rPr>
              <a:t>，哪些纵边是一个矩形的右边（结束边），以便插入时，对</a:t>
            </a:r>
            <a:r>
              <a:rPr lang="en-US" altLang="zh-CN" sz="2400" dirty="0">
                <a:ea typeface="微软雅黑" panose="020B0503020204020204" pitchFamily="34" charset="-122"/>
              </a:rPr>
              <a:t>Len</a:t>
            </a:r>
            <a:r>
              <a:rPr lang="zh-CN" altLang="en-US" sz="2400" dirty="0"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ea typeface="微软雅黑" panose="020B0503020204020204" pitchFamily="34" charset="-122"/>
              </a:rPr>
              <a:t>Covers</a:t>
            </a:r>
            <a:r>
              <a:rPr lang="zh-CN" altLang="en-US" sz="2400" dirty="0">
                <a:ea typeface="微软雅黑" panose="020B0503020204020204" pitchFamily="34" charset="-122"/>
              </a:rPr>
              <a:t>做不同的修改。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ea typeface="微软雅黑" panose="020B0503020204020204" pitchFamily="34" charset="-122"/>
              </a:rPr>
              <a:t>插入一条边后</a:t>
            </a:r>
            <a:r>
              <a:rPr lang="en-US" altLang="zh-CN" sz="2400" dirty="0"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ea typeface="微软雅黑" panose="020B0503020204020204" pitchFamily="34" charset="-122"/>
              </a:rPr>
              <a:t>就根据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根节点</a:t>
            </a:r>
            <a:r>
              <a:rPr lang="zh-CN" altLang="en-US" sz="2400" dirty="0"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ea typeface="微软雅黑" panose="020B0503020204020204" pitchFamily="34" charset="-122"/>
              </a:rPr>
              <a:t>Len </a:t>
            </a:r>
            <a:r>
              <a:rPr lang="zh-CN" altLang="en-US" sz="2400" dirty="0">
                <a:ea typeface="微软雅黑" panose="020B0503020204020204" pitchFamily="34" charset="-122"/>
              </a:rPr>
              <a:t>值增加总覆盖面积的值。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增量是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Len * 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本边到下一条边的距离</a:t>
            </a:r>
            <a:endParaRPr lang="en-US" altLang="zh-CN" sz="24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68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矩形 3"/>
          <p:cNvSpPr>
            <a:spLocks noChangeArrowheads="1"/>
          </p:cNvSpPr>
          <p:nvPr/>
        </p:nvSpPr>
        <p:spPr bwMode="auto">
          <a:xfrm>
            <a:off x="179512" y="771550"/>
            <a:ext cx="8568952" cy="390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iostream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&lt;algorithm&gt;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math.h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#include &lt;set&gt;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using namespace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std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double y[210];</a:t>
            </a:r>
          </a:p>
          <a:p>
            <a:pPr eaLnBrk="1" hangingPunct="1"/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L,R;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*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double Len; 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当前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本区间上有多长的部分是落在那些矩形中的</a:t>
            </a:r>
          </a:p>
          <a:p>
            <a:pPr eaLnBrk="1" hangingPunct="1"/>
            <a:r>
              <a:rPr lang="zh-CN" altLang="en-US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Covers;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本区间当前被多少个矩形完全包含</a:t>
            </a:r>
          </a:p>
          <a:p>
            <a:pPr eaLnBrk="1" hangingPunct="1"/>
            <a:endParaRPr lang="zh-CN" altLang="en-US" sz="16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};</a:t>
            </a:r>
          </a:p>
          <a:p>
            <a:pPr eaLnBrk="1" hangingPunct="1"/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Tree[1000];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9512" y="123478"/>
            <a:ext cx="58864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5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1151 Atlantis</a:t>
            </a: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en-US" altLang="zh-CN" sz="900" b="1" dirty="0">
              <a:latin typeface="Calibri" panose="020F0502020204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78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矩形 3"/>
          <p:cNvSpPr>
            <a:spLocks noChangeArrowheads="1"/>
          </p:cNvSpPr>
          <p:nvPr/>
        </p:nvSpPr>
        <p:spPr bwMode="auto">
          <a:xfrm>
            <a:off x="251520" y="699542"/>
            <a:ext cx="849694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struct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CLine</a:t>
            </a:r>
            <a:endParaRPr lang="en-US" altLang="zh-CN" sz="16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double x,y1,y2;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bool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bLeft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是否是矩形的左边</a:t>
            </a:r>
            <a:endParaRPr lang="en-US" altLang="zh-CN" sz="165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 lines[210];</a:t>
            </a:r>
          </a:p>
          <a:p>
            <a:pPr eaLnBrk="1" hangingPunct="1"/>
            <a:endParaRPr lang="en-US" altLang="zh-CN" sz="16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endParaRPr lang="en-US" altLang="zh-CN" sz="16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bool operator&lt; 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const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CLine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&amp; l1,const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CLine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&amp; l2)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l1.x &lt; l2.x;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08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矩形 3"/>
          <p:cNvSpPr>
            <a:spLocks noChangeArrowheads="1"/>
          </p:cNvSpPr>
          <p:nvPr/>
        </p:nvSpPr>
        <p:spPr bwMode="auto">
          <a:xfrm>
            <a:off x="107504" y="44053"/>
            <a:ext cx="8712968" cy="517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template &lt;class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F,class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T&gt;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F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bin_search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(F s, F e, T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 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   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在区间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s,e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中查找 </a:t>
            </a:r>
            <a:r>
              <a:rPr lang="en-US" altLang="zh-CN" sz="16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</a:t>
            </a:r>
            <a:r>
              <a:rPr lang="zh-CN" altLang="en-US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找不到就返回 </a:t>
            </a:r>
            <a:r>
              <a:rPr lang="en-US" altLang="zh-CN" sz="16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 L = s;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 R = e-1;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while(L &lt;= R )   {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F mid = L + (R-L)/2;  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if( !( * mid &lt;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||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 * mid ))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 return mid;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else if(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val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&lt; * mid)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 R = mid - 1;  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     else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 L = mid + 1;  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}  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       return e;   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Mid(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(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+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) &gt;&gt;1;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94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矩形 3"/>
          <p:cNvSpPr>
            <a:spLocks noChangeArrowheads="1"/>
          </p:cNvSpPr>
          <p:nvPr/>
        </p:nvSpPr>
        <p:spPr bwMode="auto">
          <a:xfrm>
            <a:off x="107504" y="123478"/>
            <a:ext cx="9001000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Insert(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pRoot,int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{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在区间</a:t>
            </a:r>
            <a:r>
              <a:rPr lang="en-US" altLang="zh-CN" sz="160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插入矩形左边的一部分或全部，该左边的一部分或全部覆盖了区间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[L,R]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== L &amp;&amp; 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== R){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-&gt;Len = y[R+1] - y[L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];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延迟更新，儿子节点的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  <a:r>
              <a:rPr lang="zh-CN" alt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并没更新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-&gt;Covers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++; 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延迟更新，儿子节点</a:t>
            </a:r>
            <a:r>
              <a:rPr lang="zh-CN" alt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的</a:t>
            </a:r>
            <a:r>
              <a:rPr lang="en-US" altLang="zh-CN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Covers</a:t>
            </a:r>
            <a:r>
              <a:rPr lang="zh-CN" altLang="en-US" sz="1600" b="1" dirty="0" smtClean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并</a:t>
            </a:r>
            <a:r>
              <a:rPr lang="zh-CN" altLang="en-US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没更新</a:t>
            </a:r>
            <a:endParaRPr lang="en-US" altLang="zh-CN" sz="1600" b="1" dirty="0">
              <a:solidFill>
                <a:srgbClr val="FF000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R &lt;= Mid(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pLeft,L,R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		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if( L &gt;= Mid(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)+1)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pRight,L,R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		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{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pLeft,L,Mid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));		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Insert(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pRight,Mid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)+1,R);		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-&gt;Covers == 0)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如果不为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，则说明本区间当前仍然被某个矩形完全包含，则不能更新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-&gt;Len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-&gt;Len +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-&gt;Len;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116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30" y="257700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336" y="2577009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587" y="338068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2"/>
          <p:cNvSpPr txBox="1">
            <a:spLocks noChangeArrowheads="1"/>
          </p:cNvSpPr>
          <p:nvPr/>
        </p:nvSpPr>
        <p:spPr bwMode="auto">
          <a:xfrm>
            <a:off x="-80962" y="59185"/>
            <a:ext cx="6477000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区间</a:t>
            </a:r>
            <a:r>
              <a:rPr lang="en-US" altLang="zh-CN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[1, 9]</a:t>
            </a:r>
            <a:r>
              <a:rPr lang="zh-CN" altLang="en-US" sz="28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对应</a:t>
            </a: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的线段树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3318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131590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120"/>
          <p:cNvSpPr txBox="1">
            <a:spLocks noChangeArrowheads="1"/>
          </p:cNvSpPr>
          <p:nvPr/>
        </p:nvSpPr>
        <p:spPr bwMode="auto">
          <a:xfrm>
            <a:off x="3499023" y="1183978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[1,9]</a:t>
            </a:r>
          </a:p>
        </p:txBody>
      </p:sp>
      <p:pic>
        <p:nvPicPr>
          <p:cNvPr id="13320" name="Picture 1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055" y="1831678"/>
            <a:ext cx="772715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 Box 122"/>
          <p:cNvSpPr txBox="1">
            <a:spLocks noChangeArrowheads="1"/>
          </p:cNvSpPr>
          <p:nvPr/>
        </p:nvSpPr>
        <p:spPr bwMode="auto">
          <a:xfrm>
            <a:off x="2609626" y="1881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[1,5]</a:t>
            </a:r>
          </a:p>
        </p:txBody>
      </p:sp>
      <p:pic>
        <p:nvPicPr>
          <p:cNvPr id="13322" name="Picture 1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8" y="1831678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Text Box 124"/>
          <p:cNvSpPr txBox="1">
            <a:spLocks noChangeArrowheads="1"/>
          </p:cNvSpPr>
          <p:nvPr/>
        </p:nvSpPr>
        <p:spPr bwMode="auto">
          <a:xfrm>
            <a:off x="4197920" y="1881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[6,9]</a:t>
            </a:r>
          </a:p>
        </p:txBody>
      </p:sp>
      <p:pic>
        <p:nvPicPr>
          <p:cNvPr id="13324" name="Picture 12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89" y="2588915"/>
            <a:ext cx="78105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 Box 126"/>
          <p:cNvSpPr txBox="1">
            <a:spLocks noChangeArrowheads="1"/>
          </p:cNvSpPr>
          <p:nvPr/>
        </p:nvSpPr>
        <p:spPr bwMode="auto">
          <a:xfrm>
            <a:off x="1784523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[1,3]</a:t>
            </a:r>
          </a:p>
        </p:txBody>
      </p:sp>
      <p:sp>
        <p:nvSpPr>
          <p:cNvPr id="13326" name="Text Box 128"/>
          <p:cNvSpPr txBox="1">
            <a:spLocks noChangeArrowheads="1"/>
          </p:cNvSpPr>
          <p:nvPr/>
        </p:nvSpPr>
        <p:spPr bwMode="auto">
          <a:xfrm>
            <a:off x="2737023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[4,5]</a:t>
            </a:r>
          </a:p>
        </p:txBody>
      </p:sp>
      <p:sp>
        <p:nvSpPr>
          <p:cNvPr id="13327" name="Text Box 130"/>
          <p:cNvSpPr txBox="1">
            <a:spLocks noChangeArrowheads="1"/>
          </p:cNvSpPr>
          <p:nvPr/>
        </p:nvSpPr>
        <p:spPr bwMode="auto">
          <a:xfrm>
            <a:off x="3752626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[6,7]</a:t>
            </a:r>
          </a:p>
        </p:txBody>
      </p:sp>
      <p:pic>
        <p:nvPicPr>
          <p:cNvPr id="13328" name="Picture 1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64" y="2588915"/>
            <a:ext cx="77986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9" name="Text Box 132"/>
          <p:cNvSpPr txBox="1">
            <a:spLocks noChangeArrowheads="1"/>
          </p:cNvSpPr>
          <p:nvPr/>
        </p:nvSpPr>
        <p:spPr bwMode="auto">
          <a:xfrm>
            <a:off x="4705126" y="2643684"/>
            <a:ext cx="709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[8,9]</a:t>
            </a:r>
          </a:p>
        </p:txBody>
      </p:sp>
      <p:pic>
        <p:nvPicPr>
          <p:cNvPr id="13330" name="Picture 1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42" y="3380681"/>
            <a:ext cx="779859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1" name="Picture 1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93" y="338068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2" name="Text Box 136"/>
          <p:cNvSpPr txBox="1">
            <a:spLocks noChangeArrowheads="1"/>
          </p:cNvSpPr>
          <p:nvPr/>
        </p:nvSpPr>
        <p:spPr bwMode="auto">
          <a:xfrm>
            <a:off x="2105992" y="3380682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3333" name="Text Box 138"/>
          <p:cNvSpPr txBox="1">
            <a:spLocks noChangeArrowheads="1"/>
          </p:cNvSpPr>
          <p:nvPr/>
        </p:nvSpPr>
        <p:spPr bwMode="auto">
          <a:xfrm>
            <a:off x="1302320" y="3434259"/>
            <a:ext cx="642938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[1,2]</a:t>
            </a:r>
          </a:p>
        </p:txBody>
      </p:sp>
      <p:pic>
        <p:nvPicPr>
          <p:cNvPr id="13334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205" y="3353297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5" name="Text Box 140"/>
          <p:cNvSpPr txBox="1">
            <a:spLocks noChangeArrowheads="1"/>
          </p:cNvSpPr>
          <p:nvPr/>
        </p:nvSpPr>
        <p:spPr bwMode="auto">
          <a:xfrm>
            <a:off x="2673920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4</a:t>
            </a:r>
          </a:p>
        </p:txBody>
      </p:sp>
      <p:pic>
        <p:nvPicPr>
          <p:cNvPr id="13336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55" y="335329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7" name="Text Box 142"/>
          <p:cNvSpPr txBox="1">
            <a:spLocks noChangeArrowheads="1"/>
          </p:cNvSpPr>
          <p:nvPr/>
        </p:nvSpPr>
        <p:spPr bwMode="auto">
          <a:xfrm>
            <a:off x="3181126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5</a:t>
            </a:r>
          </a:p>
        </p:txBody>
      </p:sp>
      <p:pic>
        <p:nvPicPr>
          <p:cNvPr id="13338" name="Picture 14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761" y="3353297"/>
            <a:ext cx="394097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9" name="Text Box 144"/>
          <p:cNvSpPr txBox="1">
            <a:spLocks noChangeArrowheads="1"/>
          </p:cNvSpPr>
          <p:nvPr/>
        </p:nvSpPr>
        <p:spPr bwMode="auto">
          <a:xfrm>
            <a:off x="3689523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6</a:t>
            </a:r>
          </a:p>
        </p:txBody>
      </p:sp>
      <p:pic>
        <p:nvPicPr>
          <p:cNvPr id="13340" name="Picture 14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673" y="3353297"/>
            <a:ext cx="395288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1" name="Text Box 146"/>
          <p:cNvSpPr txBox="1">
            <a:spLocks noChangeArrowheads="1"/>
          </p:cNvSpPr>
          <p:nvPr/>
        </p:nvSpPr>
        <p:spPr bwMode="auto">
          <a:xfrm>
            <a:off x="4133626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7</a:t>
            </a:r>
          </a:p>
        </p:txBody>
      </p:sp>
      <p:sp>
        <p:nvSpPr>
          <p:cNvPr id="13342" name="Text Box 148"/>
          <p:cNvSpPr txBox="1">
            <a:spLocks noChangeArrowheads="1"/>
          </p:cNvSpPr>
          <p:nvPr/>
        </p:nvSpPr>
        <p:spPr bwMode="auto">
          <a:xfrm>
            <a:off x="4578920" y="3405684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8</a:t>
            </a:r>
          </a:p>
        </p:txBody>
      </p:sp>
      <p:pic>
        <p:nvPicPr>
          <p:cNvPr id="13343" name="Picture 1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524" y="3380681"/>
            <a:ext cx="401240" cy="52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4" name="Text Box 152"/>
          <p:cNvSpPr txBox="1">
            <a:spLocks noChangeArrowheads="1"/>
          </p:cNvSpPr>
          <p:nvPr/>
        </p:nvSpPr>
        <p:spPr bwMode="auto">
          <a:xfrm>
            <a:off x="5213523" y="343425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9</a:t>
            </a:r>
          </a:p>
        </p:txBody>
      </p:sp>
      <p:pic>
        <p:nvPicPr>
          <p:cNvPr id="13345" name="Picture 15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380" y="1574503"/>
            <a:ext cx="722709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6" name="Picture 15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086" y="1574503"/>
            <a:ext cx="595313" cy="27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7" name="Picture 15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658" y="2274591"/>
            <a:ext cx="72390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8" name="Picture 15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674" y="2274591"/>
            <a:ext cx="8691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9" name="Picture 15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380" y="2274591"/>
            <a:ext cx="466725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0" name="Picture 15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64" y="2274591"/>
            <a:ext cx="344091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1" name="Picture 15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368" y="3112791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2" name="Picture 16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02" y="3038972"/>
            <a:ext cx="8810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3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793" y="303897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4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555" y="3038972"/>
            <a:ext cx="151209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5" name="Picture 16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05" y="3038972"/>
            <a:ext cx="215503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6" name="Picture 16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8" y="3038972"/>
            <a:ext cx="86916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7" name="Picture 16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64" y="303897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8" name="Picture 16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76" y="3038972"/>
            <a:ext cx="215504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59" name="Picture 13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45" y="4239122"/>
            <a:ext cx="401241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0" name="Text Box 140"/>
          <p:cNvSpPr txBox="1">
            <a:spLocks noChangeArrowheads="1"/>
          </p:cNvSpPr>
          <p:nvPr/>
        </p:nvSpPr>
        <p:spPr bwMode="auto">
          <a:xfrm>
            <a:off x="1170161" y="429150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1</a:t>
            </a:r>
          </a:p>
        </p:txBody>
      </p:sp>
      <p:pic>
        <p:nvPicPr>
          <p:cNvPr id="13361" name="Picture 14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96" y="4239122"/>
            <a:ext cx="394097" cy="498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62" name="Text Box 142"/>
          <p:cNvSpPr txBox="1">
            <a:spLocks noChangeArrowheads="1"/>
          </p:cNvSpPr>
          <p:nvPr/>
        </p:nvSpPr>
        <p:spPr bwMode="auto">
          <a:xfrm>
            <a:off x="1677367" y="4291509"/>
            <a:ext cx="328613" cy="296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5000"/>
              </a:lnSpc>
            </a:pPr>
            <a:r>
              <a:rPr lang="en-US" altLang="zh-CN" sz="2025" dirty="0">
                <a:solidFill>
                  <a:srgbClr val="000000"/>
                </a:solidFill>
                <a:ea typeface="微软雅黑" panose="020B0503020204020204" pitchFamily="34" charset="-122"/>
              </a:rPr>
              <a:t>2</a:t>
            </a:r>
          </a:p>
        </p:txBody>
      </p:sp>
      <p:pic>
        <p:nvPicPr>
          <p:cNvPr id="13363" name="Picture 16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32" y="3924797"/>
            <a:ext cx="215504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64" name="Picture 16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95" y="3924797"/>
            <a:ext cx="151210" cy="32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10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矩形 3"/>
          <p:cNvSpPr>
            <a:spLocks noChangeArrowheads="1"/>
          </p:cNvSpPr>
          <p:nvPr/>
        </p:nvSpPr>
        <p:spPr bwMode="auto">
          <a:xfrm>
            <a:off x="251520" y="1"/>
            <a:ext cx="8784976" cy="4862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Delete(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pRoot,int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L,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R) {</a:t>
            </a:r>
          </a:p>
          <a:p>
            <a:pPr eaLnBrk="1" hangingPunct="1"/>
            <a:r>
              <a:rPr lang="en-US" altLang="zh-CN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</a:t>
            </a:r>
            <a:r>
              <a:rPr lang="zh-CN" altLang="en-US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在区间</a:t>
            </a:r>
            <a:r>
              <a:rPr lang="en-US" altLang="zh-CN" sz="15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zh-CN" altLang="en-US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删除矩形右边的一部分或全部，该矩形右边的一部分或全部覆盖了区间</a:t>
            </a:r>
            <a:r>
              <a:rPr lang="en-US" altLang="zh-CN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[L,R]</a:t>
            </a:r>
            <a:endParaRPr lang="en-US" altLang="zh-CN" sz="15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== L &amp;&amp;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== R) {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-&gt;Covers --;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if(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-&gt;Covers == 0 )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if( </a:t>
            </a:r>
            <a:r>
              <a:rPr lang="en-US" altLang="zh-CN" sz="155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== </a:t>
            </a:r>
            <a:r>
              <a:rPr lang="en-US" altLang="zh-CN" sz="155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</a:t>
            </a:r>
            <a:r>
              <a:rPr lang="en-US" altLang="zh-CN" sz="15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</a:t>
            </a:r>
            <a:r>
              <a:rPr lang="en-US" altLang="zh-CN" sz="15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&gt;Len = 0;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5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else  </a:t>
            </a:r>
            <a:r>
              <a:rPr lang="en-US" altLang="zh-CN" sz="1550" b="1" dirty="0" err="1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&gt;Len =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-&gt;Len +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		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-&gt;Len;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 ;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R &lt;= Mid(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  	Delete(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pLeft,L,R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		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else if( L &gt;= Mid(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)+1</a:t>
            </a:r>
            <a:r>
              <a:rPr lang="en-US" altLang="zh-CN" sz="155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Delete(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pRight,L,R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		else {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Delete(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pLeft,L,Mid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));		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Delete(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pRight,Mid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)+1,R);		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}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-&gt;Covers == 0) </a:t>
            </a:r>
            <a:r>
              <a:rPr lang="en-US" altLang="zh-CN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zh-CN" altLang="en-US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如果不为</a:t>
            </a:r>
            <a:r>
              <a:rPr lang="en-US" altLang="zh-CN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，则说明本区间当前仍然被某个矩形完全包含，则不能更新 </a:t>
            </a:r>
            <a:r>
              <a:rPr lang="en-US" altLang="zh-CN" sz="15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Len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-&gt;Len =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-&gt;Len + 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5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-&gt;Len;</a:t>
            </a:r>
          </a:p>
          <a:p>
            <a:pPr eaLnBrk="1" hangingPunct="1"/>
            <a:r>
              <a:rPr lang="en-US" altLang="zh-CN" sz="15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zh-CN" altLang="en-US" sz="155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55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矩形 3"/>
          <p:cNvSpPr>
            <a:spLocks noChangeArrowheads="1"/>
          </p:cNvSpPr>
          <p:nvPr/>
        </p:nvSpPr>
        <p:spPr bwMode="auto">
          <a:xfrm>
            <a:off x="107504" y="915566"/>
            <a:ext cx="7679184" cy="390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void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CNode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*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L,int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 = L;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-&gt;R = R;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-&gt;Covers = 0;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-&gt;Len = 0;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if( L == R)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return;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Tree +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Tree +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nNodeCount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pLeft,L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,(L+R)/2);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pRoot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-&gt;</a:t>
            </a:r>
            <a:r>
              <a:rPr lang="en-US" altLang="zh-CN" sz="165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pRight</a:t>
            </a:r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,(L+R)/2+1,R);</a:t>
            </a:r>
          </a:p>
          <a:p>
            <a:pPr eaLnBrk="1" hangingPunct="1"/>
            <a:r>
              <a:rPr lang="en-US" altLang="zh-CN" sz="165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001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矩形 3"/>
          <p:cNvSpPr>
            <a:spLocks noChangeArrowheads="1"/>
          </p:cNvSpPr>
          <p:nvPr/>
        </p:nvSpPr>
        <p:spPr bwMode="auto">
          <a:xfrm>
            <a:off x="179512" y="0"/>
            <a:ext cx="8856984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main()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{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n; 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i,j,k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 double x1,y1,x2,y2; 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yc,lc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;  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nCount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t = 0;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while(true) {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d",&amp;n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if( n == 0)  break;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t ++; 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for(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0;i &lt; 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n;i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 ) {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scanf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("%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lf%lf%lf%lf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", &amp;x1, &amp;y1,&amp;x2,&amp;y2);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y[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++] = y1; 	y[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++] = y2;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].x = x1;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].y1 = y1;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].y2 = y2;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bLeft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true;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].x = x2; 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].y1 = y1;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].y2 = y2;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lines[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bLeft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false;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5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++;</a:t>
            </a:r>
          </a:p>
          <a:p>
            <a:pPr eaLnBrk="1" hangingPunct="1"/>
            <a:r>
              <a:rPr lang="en-US" altLang="zh-CN" sz="15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}</a:t>
            </a:r>
          </a:p>
        </p:txBody>
      </p:sp>
    </p:spTree>
    <p:extLst>
      <p:ext uri="{BB962C8B-B14F-4D97-AF65-F5344CB8AC3E}">
        <p14:creationId xmlns:p14="http://schemas.microsoft.com/office/powerpoint/2010/main" val="136244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矩形 3"/>
          <p:cNvSpPr>
            <a:spLocks noChangeArrowheads="1"/>
          </p:cNvSpPr>
          <p:nvPr/>
        </p:nvSpPr>
        <p:spPr bwMode="auto">
          <a:xfrm>
            <a:off x="179512" y="88107"/>
            <a:ext cx="8964488" cy="49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sort(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y,y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unique(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y,y+yc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- y;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nNodeCount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</a:t>
            </a:r>
          </a:p>
          <a:p>
            <a:pPr eaLnBrk="1" hangingPunct="1"/>
            <a:r>
              <a:rPr lang="en-US" altLang="zh-CN" sz="14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//</a:t>
            </a:r>
            <a:r>
              <a:rPr lang="en-US" altLang="zh-CN" sz="1450" b="1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zh-CN" altLang="en-US" sz="14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</a:t>
            </a:r>
            <a:r>
              <a:rPr lang="zh-CN" altLang="en-US" sz="14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横线的条数，</a:t>
            </a:r>
            <a:r>
              <a:rPr lang="en-US" altLang="zh-CN" sz="1450" b="1" dirty="0" err="1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4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- 1</a:t>
            </a:r>
            <a:r>
              <a:rPr lang="zh-CN" altLang="en-US" sz="14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是纵向区间的个数，这些区间从</a:t>
            </a:r>
            <a:r>
              <a:rPr lang="en-US" altLang="zh-CN" sz="14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0</a:t>
            </a:r>
            <a:r>
              <a:rPr lang="zh-CN" altLang="en-US" sz="14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开始</a:t>
            </a:r>
            <a:r>
              <a:rPr lang="zh-CN" altLang="en-US" sz="14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编号，那么最后一个</a:t>
            </a:r>
            <a:r>
              <a:rPr lang="zh-CN" altLang="en-US" sz="14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区间编号</a:t>
            </a:r>
            <a:r>
              <a:rPr lang="zh-CN" altLang="en-US" sz="1450" b="1" dirty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就是</a:t>
            </a:r>
            <a:r>
              <a:rPr lang="en-US" altLang="zh-CN" sz="1450" b="1" dirty="0" smtClean="0">
                <a:solidFill>
                  <a:srgbClr val="00B05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yc-1-1</a:t>
            </a:r>
            <a:endParaRPr lang="en-US" altLang="zh-CN" sz="1450" b="1" dirty="0">
              <a:solidFill>
                <a:srgbClr val="00B050"/>
              </a:solidFill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BuildTree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(Tree, 0,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- 1 - 1);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sort(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lines,lines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double Area = 0;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for(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= 0;i &lt;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lc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- 1 ;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++ ) {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L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bin_search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y,y+yc,lines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].y1) - y; 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int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R =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bin_search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 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y,y+yc,lines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].y2) - y;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if( lines[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bLeft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 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 Insert(Tree,L,R-1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else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Delete(Tree,L,R-1);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	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Area += Tree[0].Len * (lines[i+1].x - lines[</a:t>
            </a:r>
            <a:r>
              <a:rPr lang="en-US" altLang="zh-CN" sz="1600" b="1" dirty="0" err="1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].x);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}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("Test case #%d\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n",t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("Total explored area: %.2lf\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n",Area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	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printf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("\</a:t>
            </a:r>
            <a:r>
              <a:rPr lang="en-US" altLang="zh-CN" sz="1600" b="1" dirty="0" err="1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n",Area</a:t>
            </a:r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);</a:t>
            </a:r>
          </a:p>
          <a:p>
            <a:pPr eaLnBrk="1" hangingPunct="1"/>
            <a:r>
              <a:rPr lang="en-US" altLang="zh-CN" sz="1600" b="1" dirty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</a:t>
            </a:r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</a:p>
          <a:p>
            <a:pPr eaLnBrk="1" hangingPunct="1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	return 0;</a:t>
            </a:r>
          </a:p>
          <a:p>
            <a:pPr eaLnBrk="1" hangingPunct="1"/>
            <a:r>
              <a:rPr lang="en-US" altLang="zh-CN" sz="1600" b="1" dirty="0" smtClean="0">
                <a:latin typeface="Courier New" panose="02070309020205020404" pitchFamily="49" charset="0"/>
                <a:ea typeface="微软雅黑" panose="020B0503020204020204" pitchFamily="34" charset="-122"/>
                <a:cs typeface="Courier New" panose="02070309020205020404" pitchFamily="49" charset="0"/>
              </a:rPr>
              <a:t>}</a:t>
            </a:r>
            <a:endParaRPr lang="en-US" altLang="zh-CN" sz="1600" b="1" dirty="0">
              <a:latin typeface="Courier New" panose="02070309020205020404" pitchFamily="49" charset="0"/>
              <a:ea typeface="微软雅黑" panose="020B0503020204020204" pitchFamily="34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7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452320" y="4675532"/>
            <a:ext cx="15696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瑞士马特洪峰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79388" y="228333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例题</a:t>
            </a:r>
            <a:r>
              <a:rPr lang="en-US" altLang="zh-CN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6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K-</a:t>
            </a:r>
            <a:r>
              <a:rPr lang="en-US" altLang="zh-CN" sz="2400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th</a:t>
            </a:r>
            <a:r>
              <a:rPr lang="en-US" altLang="zh-CN" sz="2400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Number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76591"/>
            <a:ext cx="6249958" cy="41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8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07504" y="915566"/>
            <a:ext cx="8928992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 smtClean="0">
                <a:ea typeface="微软雅黑" panose="020B0503020204020204" pitchFamily="34" charset="-122"/>
              </a:rPr>
              <a:t>给定数列</a:t>
            </a:r>
            <a:r>
              <a:rPr lang="en-US" altLang="zh-CN" sz="2200" dirty="0" smtClean="0">
                <a:ea typeface="微软雅黑" panose="020B0503020204020204" pitchFamily="34" charset="-122"/>
              </a:rPr>
              <a:t>a</a:t>
            </a:r>
            <a:r>
              <a:rPr lang="en-US" altLang="zh-CN" sz="2200" baseline="-25000" dirty="0" smtClean="0">
                <a:ea typeface="微软雅黑" panose="020B0503020204020204" pitchFamily="34" charset="-122"/>
              </a:rPr>
              <a:t>1</a:t>
            </a:r>
            <a:r>
              <a:rPr lang="en-US" altLang="zh-CN" sz="2200" dirty="0" smtClean="0">
                <a:ea typeface="微软雅黑" panose="020B0503020204020204" pitchFamily="34" charset="-122"/>
              </a:rPr>
              <a:t>,a</a:t>
            </a:r>
            <a:r>
              <a:rPr lang="en-US" altLang="zh-CN" sz="2200" baseline="-25000" dirty="0" smtClean="0">
                <a:ea typeface="微软雅黑" panose="020B0503020204020204" pitchFamily="34" charset="-122"/>
              </a:rPr>
              <a:t>2</a:t>
            </a:r>
            <a:r>
              <a:rPr lang="en-US" altLang="zh-CN" sz="2200" dirty="0" smtClean="0">
                <a:ea typeface="微软雅黑" panose="020B0503020204020204" pitchFamily="34" charset="-122"/>
              </a:rPr>
              <a:t>…a</a:t>
            </a:r>
            <a:r>
              <a:rPr lang="en-US" altLang="zh-CN" sz="2200" baseline="-25000" dirty="0" smtClean="0">
                <a:ea typeface="微软雅黑" panose="020B0503020204020204" pitchFamily="34" charset="-122"/>
              </a:rPr>
              <a:t>n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，</a:t>
            </a:r>
            <a:r>
              <a:rPr lang="zh-CN" altLang="en-US" sz="22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各不相同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。要</a:t>
            </a:r>
            <a:r>
              <a:rPr lang="en-US" altLang="zh-CN" sz="2200" dirty="0" smtClean="0">
                <a:ea typeface="微软雅黑" panose="020B0503020204020204" pitchFamily="34" charset="-122"/>
              </a:rPr>
              <a:t>m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次查询 </a:t>
            </a:r>
            <a:r>
              <a:rPr lang="en-US" altLang="zh-CN" sz="2200" dirty="0" smtClean="0">
                <a:ea typeface="微软雅黑" panose="020B0503020204020204" pitchFamily="34" charset="-122"/>
              </a:rPr>
              <a:t>a[L…R] 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中第</a:t>
            </a:r>
            <a:r>
              <a:rPr lang="en-US" altLang="zh-CN" sz="22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200" dirty="0" smtClean="0">
                <a:ea typeface="微软雅黑" panose="020B0503020204020204" pitchFamily="34" charset="-122"/>
              </a:rPr>
              <a:t>小的数是什么</a:t>
            </a:r>
            <a:r>
              <a:rPr lang="pt-BR" altLang="zh-CN" sz="2200" dirty="0"/>
              <a:t> (1 &lt;= n &lt;= 100 000, 1 &lt;= m &lt;= 5 000</a:t>
            </a:r>
            <a:r>
              <a:rPr lang="pt-BR" altLang="zh-CN" sz="2200" dirty="0" smtClean="0"/>
              <a:t>)    abs(a</a:t>
            </a:r>
            <a:r>
              <a:rPr lang="pt-BR" altLang="zh-CN" sz="2200" baseline="-25000" dirty="0" smtClean="0"/>
              <a:t>i</a:t>
            </a:r>
            <a:r>
              <a:rPr lang="pt-BR" altLang="zh-CN" sz="2200" dirty="0" smtClean="0"/>
              <a:t>) &lt;= </a:t>
            </a:r>
            <a:r>
              <a:rPr lang="en-US" altLang="zh-CN" sz="2200" dirty="0" smtClean="0"/>
              <a:t>10</a:t>
            </a:r>
            <a:r>
              <a:rPr lang="en-US" altLang="zh-CN" sz="2200" baseline="30000" dirty="0" smtClean="0"/>
              <a:t>9</a:t>
            </a:r>
            <a:r>
              <a:rPr lang="zh-CN" altLang="en-US" sz="2200" dirty="0"/>
              <a:t> </a:t>
            </a:r>
            <a:endParaRPr lang="en-US" altLang="zh-CN" sz="2200" dirty="0" smtClean="0">
              <a:ea typeface="微软雅黑" panose="020B0503020204020204" pitchFamily="34" charset="-122"/>
            </a:endParaRPr>
          </a:p>
          <a:p>
            <a:pPr eaLnBrk="1" hangingPunct="1"/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1851670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样例输入</a:t>
            </a:r>
          </a:p>
          <a:p>
            <a:r>
              <a:rPr lang="zh-CN" altLang="en-US" sz="2000" dirty="0"/>
              <a:t>7 </a:t>
            </a:r>
            <a:r>
              <a:rPr lang="zh-CN" altLang="en-US" sz="2000" dirty="0" smtClean="0"/>
              <a:t>3    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//7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个数，</a:t>
            </a:r>
            <a:r>
              <a:rPr lang="en-US" altLang="zh-CN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次查询</a:t>
            </a:r>
            <a:endParaRPr lang="zh-CN" altLang="en-US" sz="20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/>
              <a:t>1 5 2 6 3 7 4</a:t>
            </a:r>
          </a:p>
          <a:p>
            <a:r>
              <a:rPr lang="zh-CN" altLang="en-US" sz="2000" dirty="0"/>
              <a:t>2 5 </a:t>
            </a:r>
            <a:r>
              <a:rPr lang="zh-CN" altLang="en-US" sz="2000" dirty="0" smtClean="0"/>
              <a:t>3  </a:t>
            </a:r>
            <a:r>
              <a:rPr lang="en-US" altLang="zh-CN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//a2-a5</a:t>
            </a:r>
            <a:r>
              <a:rPr lang="zh-CN" altLang="en-US" sz="2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中第三小的</a:t>
            </a:r>
          </a:p>
          <a:p>
            <a:r>
              <a:rPr lang="zh-CN" altLang="en-US" sz="2000" dirty="0"/>
              <a:t>4 4 1</a:t>
            </a:r>
          </a:p>
          <a:p>
            <a:r>
              <a:rPr lang="zh-CN" altLang="en-US" sz="2000" dirty="0"/>
              <a:t>1 7 3</a:t>
            </a:r>
          </a:p>
          <a:p>
            <a:r>
              <a:rPr lang="zh-CN" altLang="en-US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样例输出</a:t>
            </a:r>
          </a:p>
          <a:p>
            <a:r>
              <a:rPr lang="zh-CN" altLang="en-US" sz="2000" dirty="0"/>
              <a:t>5</a:t>
            </a:r>
          </a:p>
          <a:p>
            <a:r>
              <a:rPr lang="zh-CN" altLang="en-US" sz="2000" dirty="0"/>
              <a:t>6</a:t>
            </a:r>
          </a:p>
          <a:p>
            <a:r>
              <a:rPr lang="zh-CN" altLang="en-US" sz="2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28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构造线段树，用区间分解硬求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a[L…R]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中第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小的数，会陷入死胡同。将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分成两半后，总是需要两边每个元素都看才能知道第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小的是哪个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endParaRPr lang="en-US" altLang="zh-CN" sz="2400" dirty="0" smtClean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1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构造线段树，用区间分解硬求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a[L…R]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中第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小的数，会陷入死胡同。将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分成两半后，总是需要两边每个元素都看才能知道第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小的是哪个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转变思路：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 smtClean="0"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如果硬求不行，可以硬试。枚举答案，进行验证</a:t>
            </a:r>
            <a:endParaRPr lang="en-US" altLang="zh-CN" sz="2400" dirty="0" smtClean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38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微软雅黑" panose="020B0503020204020204" pitchFamily="34" charset="-122"/>
              </a:rPr>
              <a:t>枚举第</a:t>
            </a:r>
            <a:r>
              <a:rPr lang="en-US" altLang="zh-CN" sz="2400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小的数 </a:t>
            </a:r>
            <a:r>
              <a:rPr lang="en-US" altLang="zh-CN" sz="2400" dirty="0"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a typeface="微软雅黑" panose="020B0503020204020204" pitchFamily="34" charset="-122"/>
              </a:rPr>
              <a:t>。枚举范围是 </a:t>
            </a:r>
            <a:r>
              <a:rPr lang="en-US" altLang="zh-CN" sz="2400" dirty="0" err="1"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err="1"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ea typeface="微软雅黑" panose="020B0503020204020204" pitchFamily="34" charset="-122"/>
              </a:rPr>
              <a:t>的取值范围。对假定的</a:t>
            </a:r>
            <a:r>
              <a:rPr lang="en-US" altLang="zh-CN" sz="2400" dirty="0"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用线段树查询 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a[L…R] 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中小于等于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的数的个数</a:t>
            </a:r>
            <a:r>
              <a:rPr lang="en-US" altLang="zh-CN" sz="2400" dirty="0" err="1">
                <a:solidFill>
                  <a:srgbClr val="FF0000"/>
                </a:solidFill>
                <a:ea typeface="微软雅黑" panose="020B0503020204020204" pitchFamily="34" charset="-122"/>
              </a:rPr>
              <a:t>num</a:t>
            </a:r>
            <a:r>
              <a:rPr lang="zh-CN" altLang="en-US" sz="2400" dirty="0">
                <a:ea typeface="微软雅黑" panose="020B0503020204020204" pitchFamily="34" charset="-122"/>
              </a:rPr>
              <a:t>，看是否正好是</a:t>
            </a:r>
            <a:r>
              <a:rPr lang="en-US" altLang="zh-CN" sz="2400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。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06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>
                <a:ea typeface="微软雅黑" panose="020B0503020204020204" pitchFamily="34" charset="-122"/>
              </a:rPr>
              <a:t>枚举第</a:t>
            </a:r>
            <a:r>
              <a:rPr lang="en-US" altLang="zh-CN" sz="2400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小的数 </a:t>
            </a:r>
            <a:r>
              <a:rPr lang="en-US" altLang="zh-CN" sz="2400" dirty="0"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a typeface="微软雅黑" panose="020B0503020204020204" pitchFamily="34" charset="-122"/>
              </a:rPr>
              <a:t>。枚举范围是 </a:t>
            </a:r>
            <a:r>
              <a:rPr lang="en-US" altLang="zh-CN" sz="2400" dirty="0" err="1"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err="1"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ea typeface="微软雅黑" panose="020B0503020204020204" pitchFamily="34" charset="-122"/>
              </a:rPr>
              <a:t>的取值范围。对假定的</a:t>
            </a:r>
            <a:r>
              <a:rPr lang="en-US" altLang="zh-CN" sz="2400" dirty="0"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用线段树查询 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a[L…R] 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中小于等于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的数的个数</a:t>
            </a:r>
            <a:r>
              <a:rPr lang="en-US" altLang="zh-CN" sz="2400" dirty="0" err="1">
                <a:solidFill>
                  <a:srgbClr val="FF0000"/>
                </a:solidFill>
                <a:ea typeface="微软雅黑" panose="020B0503020204020204" pitchFamily="34" charset="-122"/>
              </a:rPr>
              <a:t>num</a:t>
            </a:r>
            <a:r>
              <a:rPr lang="zh-CN" altLang="en-US" sz="2400" dirty="0">
                <a:ea typeface="微软雅黑" panose="020B0503020204020204" pitchFamily="34" charset="-122"/>
              </a:rPr>
              <a:t>，看是否正好是</a:t>
            </a:r>
            <a:r>
              <a:rPr lang="en-US" altLang="zh-CN" sz="2400" dirty="0"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ea typeface="微软雅黑" panose="020B0503020204020204" pitchFamily="34" charset="-122"/>
              </a:rPr>
              <a:t>。</a:t>
            </a: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用二分法加快枚举。若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num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&gt;= 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，则减小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X,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否则加大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。最小的使得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num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&gt;=k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，就是问题的答案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此时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num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= k)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16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7"/>
          <p:cNvSpPr txBox="1">
            <a:spLocks noChangeArrowheads="1"/>
          </p:cNvSpPr>
          <p:nvPr/>
        </p:nvSpPr>
        <p:spPr bwMode="auto">
          <a:xfrm>
            <a:off x="337764" y="915566"/>
            <a:ext cx="8698732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用二分的方法构造线段树。</a:t>
            </a:r>
            <a:r>
              <a:rPr lang="zh-CN" altLang="en-US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若根节点对应的区间是</a:t>
            </a:r>
            <a:r>
              <a:rPr lang="en-US" altLang="zh-CN" sz="2400" dirty="0">
                <a:solidFill>
                  <a:srgbClr val="FF0000"/>
                </a:solidFill>
                <a:ea typeface="微软雅黑" panose="020B0503020204020204" pitchFamily="34" charset="-122"/>
              </a:rPr>
              <a:t>[</a:t>
            </a:r>
            <a:r>
              <a:rPr lang="en-US" altLang="zh-CN" sz="2400" dirty="0" err="1">
                <a:solidFill>
                  <a:srgbClr val="FF0000"/>
                </a:solidFill>
                <a:ea typeface="微软雅黑" panose="020B0503020204020204" pitchFamily="34" charset="-122"/>
              </a:rPr>
              <a:t>a,b</a:t>
            </a:r>
            <a:r>
              <a:rPr lang="en-US" altLang="zh-CN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]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，则最多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二分 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log</a:t>
            </a:r>
            <a:r>
              <a:rPr lang="en-US" altLang="zh-CN" sz="2400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(b-a+1)  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次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向上取整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就会分到叶子节点，不能再分。因此</a:t>
            </a:r>
            <a:r>
              <a:rPr lang="zh-CN" altLang="en-US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线段树深度为：</a:t>
            </a:r>
            <a:r>
              <a:rPr lang="en-US" altLang="zh-CN" sz="2400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log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(b-a+1) +1 </a:t>
            </a:r>
            <a:r>
              <a:rPr lang="en-US" altLang="zh-CN" sz="24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向上取</a:t>
            </a:r>
            <a:r>
              <a:rPr lang="zh-CN" altLang="en-US" sz="24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整</a:t>
            </a:r>
            <a:r>
              <a:rPr lang="zh-CN" altLang="en-US" sz="2400" dirty="0" smtClean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）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叶子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节点的数目和根节点表示区间的长度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相同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线段树节点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要么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0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度，要么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度。因此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若叶子节点数目为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N,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则线段树总结点数目为</a:t>
            </a:r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2N-1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线段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rPr>
              <a:t>树除了最底下一层，其它层节点都是满的。</a:t>
            </a:r>
            <a:endParaRPr lang="en-US" altLang="zh-CN" sz="1500" dirty="0">
              <a:solidFill>
                <a:srgbClr val="FF6600"/>
              </a:solidFill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-80962" y="59185"/>
            <a:ext cx="6477000" cy="58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00025" lvl="1">
              <a:lnSpc>
                <a:spcPct val="95000"/>
              </a:lnSpc>
              <a:buClr>
                <a:srgbClr val="000000"/>
              </a:buClr>
              <a:defRPr/>
            </a:pPr>
            <a:r>
              <a:rPr lang="zh-CN" altLang="en-US" sz="28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线段树的性质</a:t>
            </a:r>
            <a:endParaRPr lang="zh-CN" altLang="en-US" sz="2800" dirty="0">
              <a:solidFill>
                <a:schemeClr val="tx2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682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枚举第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小的数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。枚举范围是 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a</a:t>
            </a:r>
            <a:r>
              <a:rPr lang="en-US" altLang="zh-CN" sz="2400" baseline="-25000" dirty="0" err="1" smtClean="0">
                <a:ea typeface="微软雅黑" panose="020B0503020204020204" pitchFamily="34" charset="-122"/>
              </a:rPr>
              <a:t>i</a:t>
            </a:r>
            <a:r>
              <a:rPr lang="en-US" altLang="zh-CN" sz="2400" baseline="-25000" dirty="0" smtClean="0"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的取值范围。对假定的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用线段树查询 </a:t>
            </a:r>
            <a:r>
              <a:rPr lang="en-US" altLang="zh-CN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a[L…R] </a:t>
            </a:r>
            <a:r>
              <a:rPr lang="zh-CN" altLang="en-US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中小于等于</a:t>
            </a:r>
            <a:r>
              <a:rPr lang="en-US" altLang="zh-CN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solidFill>
                  <a:srgbClr val="FF0000"/>
                </a:solidFill>
                <a:ea typeface="微软雅黑" panose="020B0503020204020204" pitchFamily="34" charset="-122"/>
              </a:rPr>
              <a:t>的数的个数</a:t>
            </a:r>
            <a:r>
              <a:rPr lang="en-US" altLang="zh-CN" sz="2400" dirty="0" err="1" smtClean="0">
                <a:solidFill>
                  <a:srgbClr val="FF0000"/>
                </a:solidFill>
                <a:ea typeface="微软雅黑" panose="020B0503020204020204" pitchFamily="34" charset="-122"/>
              </a:rPr>
              <a:t>num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，看是否正好是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用二分法加快枚举。若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num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&gt;= 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，则减小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X,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否则加大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。最小的使得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num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&gt;=k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，就是问题的答案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此时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num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= k)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用离散化减少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的枚举范围。构建数组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b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,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b[</a:t>
            </a:r>
            <a:r>
              <a:rPr lang="en-US" altLang="zh-CN" sz="2400" dirty="0" err="1" smtClean="0"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]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为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a[</a:t>
            </a:r>
            <a:r>
              <a:rPr lang="en-US" altLang="zh-CN" sz="2400" dirty="0" err="1" smtClean="0"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]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在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a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数组中从小到大排序后的序号。则所有查询等价于在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数组上查询。枚举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的范围变成 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[1 , n]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。再由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b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上的答案</a:t>
            </a:r>
            <a:r>
              <a:rPr lang="en-US" altLang="zh-CN" sz="2400" dirty="0">
                <a:ea typeface="微软雅黑" panose="020B0503020204020204" pitchFamily="34" charset="-122"/>
                <a:sym typeface="Wingdings" panose="05000000000000000000" pitchFamily="2" charset="2"/>
              </a:rPr>
              <a:t>b[</a:t>
            </a:r>
            <a:r>
              <a:rPr lang="en-US" altLang="zh-CN" sz="2400" dirty="0" err="1"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2400" dirty="0">
                <a:ea typeface="微软雅黑" panose="020B0503020204020204" pitchFamily="34" charset="-122"/>
                <a:sym typeface="Wingdings" panose="05000000000000000000" pitchFamily="2" charset="2"/>
              </a:rPr>
              <a:t>]</a:t>
            </a:r>
            <a:r>
              <a:rPr lang="zh-CN" altLang="en-US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找回对应的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a[</a:t>
            </a:r>
            <a:r>
              <a:rPr lang="en-US" altLang="zh-CN" sz="2400" dirty="0" err="1" smtClean="0">
                <a:ea typeface="微软雅黑" panose="020B0503020204020204" pitchFamily="34" charset="-122"/>
                <a:sym typeface="Wingdings" panose="05000000000000000000" pitchFamily="2" charset="2"/>
              </a:rPr>
              <a:t>i</a:t>
            </a:r>
            <a:r>
              <a:rPr lang="en-US" altLang="zh-CN" sz="2400" dirty="0" smtClean="0">
                <a:ea typeface="微软雅黑" panose="020B0503020204020204" pitchFamily="34" charset="-122"/>
                <a:sym typeface="Wingdings" panose="05000000000000000000" pitchFamily="2" charset="2"/>
              </a:rPr>
              <a:t>]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96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线段树节点存放什么信息？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    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69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线段树节点存放什么信息？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    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存放</a:t>
            </a:r>
            <a:r>
              <a:rPr lang="zh-CN" altLang="en-US" sz="2400" dirty="0">
                <a:ea typeface="微软雅黑" panose="020B0503020204020204" pitchFamily="34" charset="-122"/>
              </a:rPr>
              <a:t>对应区间 </a:t>
            </a:r>
            <a:r>
              <a:rPr lang="en-US" altLang="zh-CN" sz="2400" dirty="0">
                <a:ea typeface="微软雅黑" panose="020B0503020204020204" pitchFamily="34" charset="-122"/>
              </a:rPr>
              <a:t>[L,R] </a:t>
            </a:r>
            <a:r>
              <a:rPr lang="zh-CN" altLang="en-US" sz="2400" dirty="0">
                <a:ea typeface="微软雅黑" panose="020B0503020204020204" pitchFamily="34" charset="-122"/>
              </a:rPr>
              <a:t>中所有数的排序的结果 </a:t>
            </a:r>
            <a:r>
              <a:rPr lang="en-US" altLang="zh-CN" sz="2400" dirty="0" err="1">
                <a:ea typeface="微软雅黑" panose="020B0503020204020204" pitchFamily="34" charset="-122"/>
              </a:rPr>
              <a:t>vect</a:t>
            </a:r>
            <a:r>
              <a:rPr lang="en-US" altLang="zh-CN" sz="2400" dirty="0">
                <a:ea typeface="微软雅黑" panose="020B0503020204020204" pitchFamily="34" charset="-122"/>
              </a:rPr>
              <a:t>&lt;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&gt; </a:t>
            </a:r>
            <a:r>
              <a:rPr lang="en-US" altLang="zh-CN" sz="2400" dirty="0" err="1">
                <a:ea typeface="微软雅黑" panose="020B0503020204020204" pitchFamily="34" charset="-122"/>
              </a:rPr>
              <a:t>va</a:t>
            </a:r>
            <a:r>
              <a:rPr lang="en-US" altLang="zh-CN" sz="2400" dirty="0">
                <a:ea typeface="微软雅黑" panose="020B0503020204020204" pitchFamily="34" charset="-122"/>
              </a:rPr>
              <a:t> 	</a:t>
            </a:r>
            <a:endParaRPr lang="en-US" altLang="zh-CN" sz="2400" dirty="0" smtClean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44194"/>
            <a:ext cx="4042320" cy="222215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67744" y="2274862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6 2 3 7 8 4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16216" y="31478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如何实现？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36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线段树节点存放什么信息？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    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存放</a:t>
            </a:r>
            <a:r>
              <a:rPr lang="zh-CN" altLang="en-US" sz="2400" dirty="0">
                <a:ea typeface="微软雅黑" panose="020B0503020204020204" pitchFamily="34" charset="-122"/>
              </a:rPr>
              <a:t>对应区间 </a:t>
            </a:r>
            <a:r>
              <a:rPr lang="en-US" altLang="zh-CN" sz="2400" dirty="0">
                <a:ea typeface="微软雅黑" panose="020B0503020204020204" pitchFamily="34" charset="-122"/>
              </a:rPr>
              <a:t>[L,R] </a:t>
            </a:r>
            <a:r>
              <a:rPr lang="zh-CN" altLang="en-US" sz="2400" dirty="0">
                <a:ea typeface="微软雅黑" panose="020B0503020204020204" pitchFamily="34" charset="-122"/>
              </a:rPr>
              <a:t>中所有数的排序的结果 </a:t>
            </a:r>
            <a:r>
              <a:rPr lang="en-US" altLang="zh-CN" sz="2400" dirty="0" err="1">
                <a:ea typeface="微软雅黑" panose="020B0503020204020204" pitchFamily="34" charset="-122"/>
              </a:rPr>
              <a:t>vect</a:t>
            </a:r>
            <a:r>
              <a:rPr lang="en-US" altLang="zh-CN" sz="2400" dirty="0">
                <a:ea typeface="微软雅黑" panose="020B0503020204020204" pitchFamily="34" charset="-122"/>
              </a:rPr>
              <a:t>&lt;</a:t>
            </a:r>
            <a:r>
              <a:rPr lang="en-US" altLang="zh-CN" sz="2400" dirty="0" err="1">
                <a:ea typeface="微软雅黑" panose="020B0503020204020204" pitchFamily="34" charset="-122"/>
              </a:rPr>
              <a:t>int</a:t>
            </a:r>
            <a:r>
              <a:rPr lang="en-US" altLang="zh-CN" sz="2400" dirty="0">
                <a:ea typeface="微软雅黑" panose="020B0503020204020204" pitchFamily="34" charset="-122"/>
              </a:rPr>
              <a:t>&gt; </a:t>
            </a:r>
            <a:r>
              <a:rPr lang="en-US" altLang="zh-CN" sz="2400" dirty="0" err="1">
                <a:ea typeface="微软雅黑" panose="020B0503020204020204" pitchFamily="34" charset="-122"/>
              </a:rPr>
              <a:t>va</a:t>
            </a:r>
            <a:r>
              <a:rPr lang="en-US" altLang="zh-CN" sz="2400" dirty="0">
                <a:ea typeface="微软雅黑" panose="020B0503020204020204" pitchFamily="34" charset="-122"/>
              </a:rPr>
              <a:t> 	</a:t>
            </a:r>
            <a:endParaRPr lang="en-US" altLang="zh-CN" sz="2400" dirty="0" smtClean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44194"/>
            <a:ext cx="4042320" cy="22221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0152" y="2522990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如何实现？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一边归并排序一边建树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好左子树和右子树后，归并两个子树里的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，得到根的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va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空间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nlog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(n))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67744" y="2274862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6 2 3 7 8 4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85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若待查询区间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和树节点区间重合，如何查询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中有几个数比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小？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      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6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若待查询区间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和树节点区间重合，如何查询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[L,R]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中有几个数比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X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小？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ea typeface="微软雅黑" panose="020B0503020204020204" pitchFamily="34" charset="-122"/>
              </a:rPr>
              <a:t>在 </a:t>
            </a:r>
            <a:r>
              <a:rPr lang="en-US" altLang="zh-CN" sz="2400" dirty="0" err="1">
                <a:ea typeface="微软雅黑" panose="020B0503020204020204" pitchFamily="34" charset="-122"/>
              </a:rPr>
              <a:t>va</a:t>
            </a:r>
            <a:r>
              <a:rPr lang="zh-CN" altLang="en-US" sz="2400" dirty="0">
                <a:ea typeface="微软雅黑" panose="020B0503020204020204" pitchFamily="34" charset="-122"/>
              </a:rPr>
              <a:t>中用</a:t>
            </a:r>
            <a:r>
              <a:rPr lang="en-US" altLang="zh-CN" sz="2400" dirty="0" err="1">
                <a:ea typeface="微软雅黑" panose="020B0503020204020204" pitchFamily="34" charset="-122"/>
              </a:rPr>
              <a:t>upper_bound</a:t>
            </a:r>
            <a:r>
              <a:rPr lang="zh-CN" altLang="en-US" sz="2400" dirty="0">
                <a:ea typeface="微软雅黑" panose="020B0503020204020204" pitchFamily="34" charset="-122"/>
              </a:rPr>
              <a:t>即可，实际上是二分</a:t>
            </a: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      </a:t>
            </a: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总的复杂度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?     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19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1"/>
          <p:cNvSpPr>
            <a:spLocks noChangeArrowheads="1"/>
          </p:cNvSpPr>
          <p:nvPr/>
        </p:nvSpPr>
        <p:spPr bwMode="auto">
          <a:xfrm>
            <a:off x="179512" y="987574"/>
            <a:ext cx="864096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ea typeface="微软雅黑" panose="020B0503020204020204" pitchFamily="34" charset="-122"/>
              </a:rPr>
              <a:t>总的复杂度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?     </a:t>
            </a: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>
              <a:ea typeface="微软雅黑" panose="020B0503020204020204" pitchFamily="34" charset="-122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l"/>
            </a:pPr>
            <a:endParaRPr lang="en-US" altLang="zh-CN" sz="2400" dirty="0" smtClean="0"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dirty="0" smtClean="0">
                <a:ea typeface="微软雅黑" panose="020B0503020204020204" pitchFamily="34" charset="-122"/>
              </a:rPr>
              <a:t>  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建树就是归并排序，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O(</a:t>
            </a:r>
            <a:r>
              <a:rPr lang="en-US" altLang="zh-CN" sz="2400" dirty="0" err="1" smtClean="0">
                <a:ea typeface="微软雅黑" panose="020B0503020204020204" pitchFamily="34" charset="-122"/>
              </a:rPr>
              <a:t>nlog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(n))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一次查询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: O(log</a:t>
            </a:r>
            <a:r>
              <a:rPr lang="en-US" altLang="zh-CN" sz="2400" baseline="30000" dirty="0" smtClean="0"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(n))</a:t>
            </a:r>
          </a:p>
          <a:p>
            <a:pPr eaLnBrk="1" hangingPunct="1"/>
            <a:r>
              <a:rPr lang="en-US" altLang="zh-CN" sz="2400" dirty="0">
                <a:ea typeface="微软雅黑" panose="020B0503020204020204" pitchFamily="34" charset="-122"/>
              </a:rPr>
              <a:t>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ea typeface="微软雅黑" panose="020B0503020204020204" pitchFamily="34" charset="-122"/>
              </a:rPr>
              <a:t>总复杂度 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m</a:t>
            </a:r>
            <a:r>
              <a:rPr lang="en-US" altLang="zh-CN" sz="2400" dirty="0">
                <a:ea typeface="微软雅黑" panose="020B0503020204020204" pitchFamily="34" charset="-122"/>
              </a:rPr>
              <a:t>log</a:t>
            </a:r>
            <a:r>
              <a:rPr lang="en-US" altLang="zh-CN" sz="2400" baseline="30000" dirty="0">
                <a:ea typeface="微软雅黑" panose="020B0503020204020204" pitchFamily="34" charset="-122"/>
              </a:rPr>
              <a:t>3</a:t>
            </a:r>
            <a:r>
              <a:rPr lang="en-US" altLang="zh-CN" sz="2400" dirty="0">
                <a:ea typeface="微软雅黑" panose="020B0503020204020204" pitchFamily="34" charset="-122"/>
              </a:rPr>
              <a:t>(n)</a:t>
            </a:r>
            <a:endParaRPr lang="en-US" altLang="zh-CN" sz="2400" dirty="0" smtClean="0">
              <a:ea typeface="微软雅黑" panose="020B0503020204020204" pitchFamily="34" charset="-122"/>
            </a:endParaRPr>
          </a:p>
        </p:txBody>
      </p:sp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179512" y="269673"/>
            <a:ext cx="58864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例题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6</a:t>
            </a:r>
            <a:r>
              <a:rPr lang="zh-CN" altLang="en-US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：</a:t>
            </a:r>
            <a:r>
              <a:rPr lang="en-US" altLang="zh-CN" sz="2300" dirty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POJ </a:t>
            </a:r>
            <a:r>
              <a:rPr lang="en-US" altLang="zh-CN" sz="23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rPr>
              <a:t>2104  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K-</a:t>
            </a:r>
            <a:r>
              <a:rPr lang="en-US" altLang="zh-CN" sz="2000" dirty="0" err="1">
                <a:solidFill>
                  <a:schemeClr val="tx2"/>
                </a:solidFill>
                <a:ea typeface="黑体" panose="02010609060101010101" pitchFamily="49" charset="-122"/>
              </a:rPr>
              <a:t>th</a:t>
            </a:r>
            <a:r>
              <a:rPr lang="en-US" altLang="zh-CN" sz="2000" dirty="0">
                <a:solidFill>
                  <a:schemeClr val="tx2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 smtClean="0">
                <a:solidFill>
                  <a:schemeClr val="tx2"/>
                </a:solidFill>
                <a:ea typeface="黑体" panose="02010609060101010101" pitchFamily="49" charset="-122"/>
              </a:rPr>
              <a:t>Number</a:t>
            </a:r>
            <a:endParaRPr lang="en-US" altLang="zh-CN" sz="20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82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032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微软雅黑" panose="020B0503020204020204" pitchFamily="34" charset="-122"/>
              </a:rPr>
              <a:t>信息科学技术学院</a:t>
            </a:r>
          </a:p>
        </p:txBody>
      </p:sp>
      <p:sp>
        <p:nvSpPr>
          <p:cNvPr id="9220" name="文本框 2"/>
          <p:cNvSpPr txBox="1">
            <a:spLocks noChangeArrowheads="1"/>
          </p:cNvSpPr>
          <p:nvPr/>
        </p:nvSpPr>
        <p:spPr bwMode="auto">
          <a:xfrm>
            <a:off x="7668344" y="4596558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latin typeface="微软雅黑" panose="020B0503020204020204" pitchFamily="34" charset="-122"/>
              </a:rPr>
              <a:t>挪威大洋路</a:t>
            </a:r>
            <a:endParaRPr lang="zh-CN" altLang="en-US" sz="1800" dirty="0">
              <a:latin typeface="微软雅黑" panose="020B0503020204020204" pitchFamily="34" charset="-122"/>
            </a:endParaRPr>
          </a:p>
        </p:txBody>
      </p:sp>
      <p:sp>
        <p:nvSpPr>
          <p:cNvPr id="9221" name="标题 1"/>
          <p:cNvSpPr txBox="1">
            <a:spLocks/>
          </p:cNvSpPr>
          <p:nvPr/>
        </p:nvSpPr>
        <p:spPr bwMode="auto">
          <a:xfrm>
            <a:off x="107950" y="2303463"/>
            <a:ext cx="27368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二维线段树</a:t>
            </a:r>
            <a:endParaRPr lang="zh-CN" altLang="en-US" sz="2400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8" y="440739"/>
            <a:ext cx="6261511" cy="414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7504" y="0"/>
            <a:ext cx="6172200" cy="5555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2300" dirty="0">
                <a:ea typeface="微软雅黑" panose="020B0503020204020204" pitchFamily="34" charset="-122"/>
              </a:rPr>
              <a:t>二维线段树</a:t>
            </a:r>
          </a:p>
        </p:txBody>
      </p:sp>
      <p:sp>
        <p:nvSpPr>
          <p:cNvPr id="115715" name="内容占位符 2"/>
          <p:cNvSpPr>
            <a:spLocks noGrp="1"/>
          </p:cNvSpPr>
          <p:nvPr>
            <p:ph idx="1"/>
          </p:nvPr>
        </p:nvSpPr>
        <p:spPr>
          <a:xfrm>
            <a:off x="179512" y="843558"/>
            <a:ext cx="8784976" cy="33944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一维线段树的每个节点代表一个一维区间，那么二维线段树的每个节点就代表一个二维区间（一个矩阵）</a:t>
            </a: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zh-CN" sz="2000" dirty="0" smtClean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000" dirty="0" smtClean="0"/>
              <a:t>二维线段树是一棵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叉树。如果一个节点代表的区间是矩阵 </a:t>
            </a:r>
            <a:r>
              <a:rPr lang="en-US" altLang="zh-CN" sz="2000" dirty="0" smtClean="0"/>
              <a:t>[x1,y1] – [x2,y2]</a:t>
            </a:r>
            <a:r>
              <a:rPr lang="zh-CN" altLang="en-US" sz="2000" dirty="0" smtClean="0"/>
              <a:t>，那么它的四个子节点代表的区间分别为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	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smtClean="0"/>
              <a:t>[x1,y1] – [(x1+x2)/2, (y1+y2)/2]</a:t>
            </a:r>
          </a:p>
          <a:p>
            <a:pPr marL="0" indent="0">
              <a:buNone/>
            </a:pPr>
            <a:r>
              <a:rPr lang="en-US" altLang="zh-CN" sz="2000" dirty="0" smtClean="0"/>
              <a:t>	[x1,(y1+y2)/2+1] – [(x1+x2)/2,y2]</a:t>
            </a:r>
          </a:p>
          <a:p>
            <a:pPr marL="0" indent="0">
              <a:buNone/>
            </a:pPr>
            <a:r>
              <a:rPr lang="en-US" altLang="zh-CN" sz="2000" dirty="0" smtClean="0"/>
              <a:t>	[ (x1+x2)/2+1,y1] – [x2, (y1+y2)/2]</a:t>
            </a:r>
          </a:p>
          <a:p>
            <a:pPr marL="0" indent="0">
              <a:buNone/>
            </a:pPr>
            <a:r>
              <a:rPr lang="en-US" altLang="zh-CN" sz="2000" dirty="0" smtClean="0"/>
              <a:t>	[(x1+x2)/2+1, (y1+y2)/2+1] – [x2,y2]</a:t>
            </a:r>
          </a:p>
          <a:p>
            <a:pPr marL="0" indent="0">
              <a:buNone/>
            </a:pPr>
            <a:r>
              <a:rPr lang="zh-CN" altLang="en-US" sz="2000" dirty="0" smtClean="0"/>
              <a:t>参考：</a:t>
            </a:r>
            <a:r>
              <a:rPr lang="en-US" altLang="zh-CN" sz="2000" dirty="0" smtClean="0"/>
              <a:t>http</a:t>
            </a:r>
            <a:r>
              <a:rPr lang="en-US" altLang="zh-CN" sz="2000" dirty="0"/>
              <a:t>://www.cppblog.com/menjitianya/archive/2011/04/03/143374.html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97456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19998</TotalTime>
  <Words>5874</Words>
  <Application>Microsoft Office PowerPoint</Application>
  <PresentationFormat>全屏显示(16:9)</PresentationFormat>
  <Paragraphs>1323</Paragraphs>
  <Slides>114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114</vt:i4>
      </vt:variant>
    </vt:vector>
  </HeadingPairs>
  <TitlesOfParts>
    <vt:vector size="124" baseType="lpstr">
      <vt:lpstr>黑体</vt:lpstr>
      <vt:lpstr>宋体</vt:lpstr>
      <vt:lpstr>微软雅黑</vt:lpstr>
      <vt:lpstr>Arial</vt:lpstr>
      <vt:lpstr>Calibri</vt:lpstr>
      <vt:lpstr>Courier New</vt:lpstr>
      <vt:lpstr>Times New Roman</vt:lpstr>
      <vt:lpstr>Wingdings</vt:lpstr>
      <vt:lpstr>Wingdings 2</vt:lpstr>
      <vt:lpstr>Office 主题</vt:lpstr>
      <vt:lpstr>数据结构和算法实习</vt:lpstr>
      <vt:lpstr>线段树</vt:lpstr>
      <vt:lpstr>PowerPoint 演示文稿</vt:lpstr>
      <vt:lpstr>PowerPoint 演示文稿</vt:lpstr>
      <vt:lpstr>线段树(Interval Tree)的定义</vt:lpstr>
      <vt:lpstr>线段树(Interval Tree)的定义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线段树的特性总结 </vt:lpstr>
      <vt:lpstr>线段树的构建</vt:lpstr>
      <vt:lpstr>线段树的区间分解</vt:lpstr>
      <vt:lpstr>PowerPoint 演示文稿</vt:lpstr>
      <vt:lpstr>线段树解题</vt:lpstr>
      <vt:lpstr>线段树解题</vt:lpstr>
      <vt:lpstr>用一维数组存放线段树</vt:lpstr>
      <vt:lpstr>PowerPoint 演示文稿</vt:lpstr>
      <vt:lpstr>例题1：单点更新，区间求和</vt:lpstr>
      <vt:lpstr>例题1：单点更新，区间求和</vt:lpstr>
      <vt:lpstr>PowerPoint 演示文稿</vt:lpstr>
      <vt:lpstr>例题2：POJ 3264 Balanced Lineup</vt:lpstr>
      <vt:lpstr>例题2：POJ 3264 Balanced Lineup</vt:lpstr>
      <vt:lpstr>例题2：POJ 3264 Balanced Lineup</vt:lpstr>
      <vt:lpstr>例题2：POJ 3264 Balanced Lineup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例题3：POJ 3468 A Simple Problem with Integers</vt:lpstr>
      <vt:lpstr>例题3：POJ 3468 A Simple Problem with Integers</vt:lpstr>
      <vt:lpstr>例题3：POJ 3468 A Simple Problem with Integers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例题3：POJ 3468 A Simple Problem with Integers</vt:lpstr>
      <vt:lpstr>例题3：POJ 3468 A Simple Problem with Integers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二维线段树</vt:lpstr>
      <vt:lpstr>二维线段树</vt:lpstr>
      <vt:lpstr>二维线段树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用二维线段树做POJ 1195 Mobile phones </vt:lpstr>
      <vt:lpstr>用二维线段树做POJ 1195 Mobile phones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Wei Guo</cp:lastModifiedBy>
  <cp:revision>368</cp:revision>
  <dcterms:modified xsi:type="dcterms:W3CDTF">2020-07-17T12:24:07Z</dcterms:modified>
</cp:coreProperties>
</file>